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8"/>
  </p:notesMasterIdLst>
  <p:sldIdLst>
    <p:sldId id="257" r:id="rId4"/>
    <p:sldId id="259" r:id="rId5"/>
    <p:sldId id="260" r:id="rId6"/>
    <p:sldId id="262" r:id="rId7"/>
    <p:sldId id="320" r:id="rId8"/>
    <p:sldId id="263" r:id="rId9"/>
    <p:sldId id="285" r:id="rId10"/>
    <p:sldId id="318" r:id="rId11"/>
    <p:sldId id="282" r:id="rId12"/>
    <p:sldId id="270" r:id="rId13"/>
    <p:sldId id="298" r:id="rId14"/>
    <p:sldId id="319" r:id="rId15"/>
    <p:sldId id="315" r:id="rId16"/>
    <p:sldId id="316" r:id="rId17"/>
    <p:sldId id="317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284" r:id="rId29"/>
    <p:sldId id="300" r:id="rId30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5D4A"/>
    <a:srgbClr val="FECA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596" autoAdjust="0"/>
    <p:restoredTop sz="94660"/>
  </p:normalViewPr>
  <p:slideViewPr>
    <p:cSldViewPr snapToGrid="0">
      <p:cViewPr>
        <p:scale>
          <a:sx n="103" d="100"/>
          <a:sy n="103" d="100"/>
        </p:scale>
        <p:origin x="416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4" Type="http://schemas.openxmlformats.org/officeDocument/2006/relationships/tags" Target="tags/tag1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1B6E8-6237-7F4B-9443-B2A46159579F}" type="datetimeFigureOut">
              <a:rPr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CDF12-4A91-AE45-8FDE-29556F77079A}" type="slidenum">
              <a:rPr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用户模块</a:t>
            </a:r>
            <a:endParaRPr lang="zh-CN" altLang="en-US" dirty="0"/>
          </a:p>
          <a:p>
            <a:pPr>
              <a:buFont typeface="Arial" panose="020B0604020202090204" pitchFamily="34" charset="0"/>
              <a:buChar char="•"/>
            </a:pPr>
            <a:r>
              <a:rPr lang="zh-CN" altLang="en-US" dirty="0"/>
              <a:t>功能：</a:t>
            </a:r>
            <a:endParaRPr lang="zh-CN" altLang="en-US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/>
              <a:t>用户注册：支持账号、密码注册，校验唯一性。</a:t>
            </a:r>
            <a:endParaRPr lang="zh-CN" altLang="en-US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/>
              <a:t>用户登录：支持明文密码校验，返回 </a:t>
            </a:r>
            <a:r>
              <a:rPr lang="en-US" altLang="zh-CN" dirty="0"/>
              <a:t>JWT Token</a:t>
            </a:r>
            <a:r>
              <a:rPr lang="zh-CN" altLang="en-US" dirty="0"/>
              <a:t>。</a:t>
            </a:r>
            <a:endParaRPr lang="zh-CN" altLang="en-US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/>
              <a:t>用户信息管理：允许用户更新个人信息。</a:t>
            </a:r>
            <a:endParaRPr lang="zh-CN" altLang="en-US" dirty="0"/>
          </a:p>
          <a:p>
            <a:pPr>
              <a:buFont typeface="Arial" panose="020B0604020202090204" pitchFamily="34" charset="0"/>
              <a:buChar char="•"/>
            </a:pPr>
            <a:r>
              <a:rPr lang="zh-CN" altLang="en-US" dirty="0"/>
              <a:t>实现方式：</a:t>
            </a:r>
            <a:endParaRPr lang="zh-CN" altLang="en-US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/>
              <a:t>使用 </a:t>
            </a:r>
            <a:r>
              <a:rPr lang="en-US" altLang="zh-CN" dirty="0"/>
              <a:t>Django </a:t>
            </a:r>
            <a:r>
              <a:rPr lang="zh-CN" altLang="en-US" dirty="0"/>
              <a:t>的自定义用户模型扩展基础用户功能。</a:t>
            </a:r>
            <a:endParaRPr lang="zh-CN" altLang="en-US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/>
              <a:t>使用 </a:t>
            </a:r>
            <a:r>
              <a:rPr lang="en-US" altLang="zh-CN" dirty="0"/>
              <a:t>Django Rest Framework </a:t>
            </a:r>
            <a:r>
              <a:rPr lang="zh-CN" altLang="en-US" dirty="0"/>
              <a:t>提供 </a:t>
            </a:r>
            <a:r>
              <a:rPr lang="en-US" altLang="zh-CN" dirty="0"/>
              <a:t>API </a:t>
            </a:r>
            <a:r>
              <a:rPr lang="zh-CN" altLang="en-US" dirty="0"/>
              <a:t>支持。</a:t>
            </a:r>
            <a:endParaRPr lang="zh-CN" altLang="en-US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/>
              <a:t>密码加密存储，使用 </a:t>
            </a:r>
            <a:r>
              <a:rPr lang="en-US" altLang="zh-CN" dirty="0"/>
              <a:t>PBKDF2 </a:t>
            </a:r>
            <a:r>
              <a:rPr lang="zh-CN" altLang="en-US" dirty="0"/>
              <a:t>算法。</a:t>
            </a:r>
            <a:endParaRPr lang="zh-CN" altLang="en-US" dirty="0"/>
          </a:p>
          <a:p>
            <a:r>
              <a:rPr lang="zh-CN" altLang="en-US" b="1" dirty="0"/>
              <a:t>商品管理模块</a:t>
            </a:r>
            <a:endParaRPr lang="zh-CN" altLang="en-US" dirty="0"/>
          </a:p>
          <a:p>
            <a:pPr>
              <a:buFont typeface="Arial" panose="020B0604020202090204" pitchFamily="34" charset="0"/>
              <a:buChar char="•"/>
            </a:pPr>
            <a:r>
              <a:rPr lang="zh-CN" altLang="en-US" dirty="0"/>
              <a:t>功能：</a:t>
            </a:r>
            <a:endParaRPr lang="zh-CN" altLang="en-US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/>
              <a:t>商品分类：支持一级分类、二级分类的层级查询。</a:t>
            </a:r>
            <a:endParaRPr lang="zh-CN" altLang="en-US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/>
              <a:t>商品详情：显示商品价格、库存、图片等信息。</a:t>
            </a:r>
            <a:endParaRPr lang="zh-CN" altLang="en-US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/>
              <a:t>商品搜索：支持关键字搜索、正则表达式模糊查询。</a:t>
            </a:r>
            <a:endParaRPr lang="zh-CN" altLang="en-US" dirty="0"/>
          </a:p>
          <a:p>
            <a:pPr>
              <a:buFont typeface="Arial" panose="020B0604020202090204" pitchFamily="34" charset="0"/>
              <a:buChar char="•"/>
            </a:pPr>
            <a:r>
              <a:rPr lang="zh-CN" altLang="en-US" dirty="0"/>
              <a:t>实现方式：</a:t>
            </a:r>
            <a:endParaRPr lang="zh-CN" altLang="en-US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/>
              <a:t>后端模块：</a:t>
            </a:r>
            <a:r>
              <a:rPr lang="en-US" altLang="zh-CN" dirty="0"/>
              <a:t>Django ORM </a:t>
            </a:r>
            <a:r>
              <a:rPr lang="zh-CN" altLang="en-US" dirty="0"/>
              <a:t>处理商品查询，支持分页和搜索。</a:t>
            </a:r>
            <a:endParaRPr lang="zh-CN" altLang="en-US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/>
              <a:t>数据库：分类表与商品表使用外键关联。</a:t>
            </a:r>
            <a:endParaRPr lang="zh-CN" altLang="en-US" dirty="0"/>
          </a:p>
          <a:p>
            <a:r>
              <a:rPr lang="zh-CN" altLang="en-US" b="1" dirty="0"/>
              <a:t>订单模块</a:t>
            </a:r>
            <a:endParaRPr lang="zh-CN" altLang="en-US" dirty="0"/>
          </a:p>
          <a:p>
            <a:pPr>
              <a:buFont typeface="Arial" panose="020B0604020202090204" pitchFamily="34" charset="0"/>
              <a:buChar char="•"/>
            </a:pPr>
            <a:r>
              <a:rPr lang="zh-CN" altLang="en-US" dirty="0"/>
              <a:t>功能：</a:t>
            </a:r>
            <a:endParaRPr lang="zh-CN" altLang="en-US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/>
              <a:t>订单创建：将用户选购的商品加入订单。</a:t>
            </a:r>
            <a:endParaRPr lang="zh-CN" altLang="en-US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/>
              <a:t>支付：支持支付状态更新和支付方式选择。</a:t>
            </a:r>
            <a:endParaRPr lang="zh-CN" altLang="en-US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/>
              <a:t>订单查询：按时间或状态查询历史订单。</a:t>
            </a:r>
            <a:endParaRPr lang="zh-CN" altLang="en-US" dirty="0"/>
          </a:p>
          <a:p>
            <a:pPr>
              <a:buFont typeface="Arial" panose="020B0604020202090204" pitchFamily="34" charset="0"/>
              <a:buChar char="•"/>
            </a:pPr>
            <a:r>
              <a:rPr lang="zh-CN" altLang="en-US" dirty="0"/>
              <a:t>实现方式：</a:t>
            </a:r>
            <a:endParaRPr lang="zh-CN" altLang="en-US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/>
              <a:t>使用 </a:t>
            </a:r>
            <a:r>
              <a:rPr lang="en-US" altLang="zh-CN" dirty="0"/>
              <a:t>Django ORM </a:t>
            </a:r>
            <a:r>
              <a:rPr lang="zh-CN" altLang="en-US" dirty="0"/>
              <a:t>定义订单和订单项模型。</a:t>
            </a:r>
            <a:endParaRPr lang="zh-CN" altLang="en-US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/>
              <a:t>支付状态存储在数据库，支持扩展支付渠道（如支付宝、微信支付）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24C41-9766-4195-A83C-7980983083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用户模块</a:t>
            </a:r>
            <a:endParaRPr lang="zh-CN" altLang="en-US" dirty="0"/>
          </a:p>
          <a:p>
            <a:pPr>
              <a:buFont typeface="Arial" panose="020B0604020202090204" pitchFamily="34" charset="0"/>
              <a:buChar char="•"/>
            </a:pPr>
            <a:r>
              <a:rPr lang="zh-CN" altLang="en-US" dirty="0"/>
              <a:t>功能：</a:t>
            </a:r>
            <a:endParaRPr lang="zh-CN" altLang="en-US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/>
              <a:t>用户注册：支持账号、密码注册，校验唯一性。</a:t>
            </a:r>
            <a:endParaRPr lang="zh-CN" altLang="en-US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/>
              <a:t>用户登录：支持明文密码校验，返回 </a:t>
            </a:r>
            <a:r>
              <a:rPr lang="en-US" altLang="zh-CN" dirty="0"/>
              <a:t>JWT Token</a:t>
            </a:r>
            <a:r>
              <a:rPr lang="zh-CN" altLang="en-US" dirty="0"/>
              <a:t>。</a:t>
            </a:r>
            <a:endParaRPr lang="zh-CN" altLang="en-US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/>
              <a:t>用户信息管理：允许用户更新个人信息。</a:t>
            </a:r>
            <a:endParaRPr lang="zh-CN" altLang="en-US" dirty="0"/>
          </a:p>
          <a:p>
            <a:pPr>
              <a:buFont typeface="Arial" panose="020B0604020202090204" pitchFamily="34" charset="0"/>
              <a:buChar char="•"/>
            </a:pPr>
            <a:r>
              <a:rPr lang="zh-CN" altLang="en-US" dirty="0"/>
              <a:t>实现方式：</a:t>
            </a:r>
            <a:endParaRPr lang="zh-CN" altLang="en-US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/>
              <a:t>使用 </a:t>
            </a:r>
            <a:r>
              <a:rPr lang="en-US" altLang="zh-CN" dirty="0"/>
              <a:t>Django </a:t>
            </a:r>
            <a:r>
              <a:rPr lang="zh-CN" altLang="en-US" dirty="0"/>
              <a:t>的自定义用户模型扩展基础用户功能。</a:t>
            </a:r>
            <a:endParaRPr lang="zh-CN" altLang="en-US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/>
              <a:t>使用 </a:t>
            </a:r>
            <a:r>
              <a:rPr lang="en-US" altLang="zh-CN" dirty="0"/>
              <a:t>Django Rest Framework </a:t>
            </a:r>
            <a:r>
              <a:rPr lang="zh-CN" altLang="en-US" dirty="0"/>
              <a:t>提供 </a:t>
            </a:r>
            <a:r>
              <a:rPr lang="en-US" altLang="zh-CN" dirty="0"/>
              <a:t>API </a:t>
            </a:r>
            <a:r>
              <a:rPr lang="zh-CN" altLang="en-US" dirty="0"/>
              <a:t>支持。</a:t>
            </a:r>
            <a:endParaRPr lang="zh-CN" altLang="en-US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/>
              <a:t>密码加密存储，使用 </a:t>
            </a:r>
            <a:r>
              <a:rPr lang="en-US" altLang="zh-CN" dirty="0"/>
              <a:t>PBKDF2 </a:t>
            </a:r>
            <a:r>
              <a:rPr lang="zh-CN" altLang="en-US" dirty="0"/>
              <a:t>算法。</a:t>
            </a:r>
            <a:endParaRPr lang="zh-CN" altLang="en-US" dirty="0"/>
          </a:p>
          <a:p>
            <a:r>
              <a:rPr lang="zh-CN" altLang="en-US" b="1" dirty="0"/>
              <a:t>商品管理模块</a:t>
            </a:r>
            <a:endParaRPr lang="zh-CN" altLang="en-US" dirty="0"/>
          </a:p>
          <a:p>
            <a:pPr>
              <a:buFont typeface="Arial" panose="020B0604020202090204" pitchFamily="34" charset="0"/>
              <a:buChar char="•"/>
            </a:pPr>
            <a:r>
              <a:rPr lang="zh-CN" altLang="en-US" dirty="0"/>
              <a:t>功能：</a:t>
            </a:r>
            <a:endParaRPr lang="zh-CN" altLang="en-US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/>
              <a:t>商品分类：支持一级分类、二级分类的层级查询。</a:t>
            </a:r>
            <a:endParaRPr lang="zh-CN" altLang="en-US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/>
              <a:t>商品详情：显示商品价格、库存、图片等信息。</a:t>
            </a:r>
            <a:endParaRPr lang="zh-CN" altLang="en-US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/>
              <a:t>商品搜索：支持关键字搜索、正则表达式模糊查询。</a:t>
            </a:r>
            <a:endParaRPr lang="zh-CN" altLang="en-US" dirty="0"/>
          </a:p>
          <a:p>
            <a:pPr>
              <a:buFont typeface="Arial" panose="020B0604020202090204" pitchFamily="34" charset="0"/>
              <a:buChar char="•"/>
            </a:pPr>
            <a:r>
              <a:rPr lang="zh-CN" altLang="en-US" dirty="0"/>
              <a:t>实现方式：</a:t>
            </a:r>
            <a:endParaRPr lang="zh-CN" altLang="en-US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/>
              <a:t>后端模块：</a:t>
            </a:r>
            <a:r>
              <a:rPr lang="en-US" altLang="zh-CN" dirty="0"/>
              <a:t>Django ORM </a:t>
            </a:r>
            <a:r>
              <a:rPr lang="zh-CN" altLang="en-US" dirty="0"/>
              <a:t>处理商品查询，支持分页和搜索。</a:t>
            </a:r>
            <a:endParaRPr lang="zh-CN" altLang="en-US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/>
              <a:t>数据库：分类表与商品表使用外键关联。</a:t>
            </a:r>
            <a:endParaRPr lang="zh-CN" altLang="en-US" dirty="0"/>
          </a:p>
          <a:p>
            <a:r>
              <a:rPr lang="zh-CN" altLang="en-US" b="1" dirty="0"/>
              <a:t>订单模块</a:t>
            </a:r>
            <a:endParaRPr lang="zh-CN" altLang="en-US" dirty="0"/>
          </a:p>
          <a:p>
            <a:pPr>
              <a:buFont typeface="Arial" panose="020B0604020202090204" pitchFamily="34" charset="0"/>
              <a:buChar char="•"/>
            </a:pPr>
            <a:r>
              <a:rPr lang="zh-CN" altLang="en-US" dirty="0"/>
              <a:t>功能：</a:t>
            </a:r>
            <a:endParaRPr lang="zh-CN" altLang="en-US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/>
              <a:t>订单创建：将用户选购的商品加入订单。</a:t>
            </a:r>
            <a:endParaRPr lang="zh-CN" altLang="en-US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/>
              <a:t>支付：支持支付状态更新和支付方式选择。</a:t>
            </a:r>
            <a:endParaRPr lang="zh-CN" altLang="en-US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/>
              <a:t>订单查询：按时间或状态查询历史订单。</a:t>
            </a:r>
            <a:endParaRPr lang="zh-CN" altLang="en-US" dirty="0"/>
          </a:p>
          <a:p>
            <a:pPr>
              <a:buFont typeface="Arial" panose="020B0604020202090204" pitchFamily="34" charset="0"/>
              <a:buChar char="•"/>
            </a:pPr>
            <a:r>
              <a:rPr lang="zh-CN" altLang="en-US" dirty="0"/>
              <a:t>实现方式：</a:t>
            </a:r>
            <a:endParaRPr lang="zh-CN" altLang="en-US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/>
              <a:t>使用 </a:t>
            </a:r>
            <a:r>
              <a:rPr lang="en-US" altLang="zh-CN" dirty="0"/>
              <a:t>Django ORM </a:t>
            </a:r>
            <a:r>
              <a:rPr lang="zh-CN" altLang="en-US" dirty="0"/>
              <a:t>定义订单和订单项模型。</a:t>
            </a:r>
            <a:endParaRPr lang="zh-CN" altLang="en-US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/>
              <a:t>支付状态存储在数据库，支持扩展支付渠道（如支付宝、微信支付）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24C41-9766-4195-A83C-7980983083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24C41-9766-4195-A83C-7980983083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24C41-9766-4195-A83C-7980983083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24C41-9766-4195-A83C-7980983083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24C41-9766-4195-A83C-7980983083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24C41-9766-4195-A83C-7980983083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24C41-9766-4195-A83C-7980983083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7" Type="http://schemas.microsoft.com/office/2007/relationships/hdphoto" Target="../media/image6.wdp"/><Relationship Id="rId6" Type="http://schemas.openxmlformats.org/officeDocument/2006/relationships/image" Target="../media/image5.png"/><Relationship Id="rId5" Type="http://schemas.microsoft.com/office/2007/relationships/hdphoto" Target="../media/image4.wdp"/><Relationship Id="rId4" Type="http://schemas.openxmlformats.org/officeDocument/2006/relationships/image" Target="../media/image3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7" Type="http://schemas.microsoft.com/office/2007/relationships/hdphoto" Target="../media/image6.wdp"/><Relationship Id="rId6" Type="http://schemas.openxmlformats.org/officeDocument/2006/relationships/image" Target="../media/image5.png"/><Relationship Id="rId5" Type="http://schemas.microsoft.com/office/2007/relationships/hdphoto" Target="../media/image4.wdp"/><Relationship Id="rId4" Type="http://schemas.openxmlformats.org/officeDocument/2006/relationships/image" Target="../media/image3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水里有树和房子&#10;&#10;描述已自动生成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63"/>
          <a:stretch>
            <a:fillRect/>
          </a:stretch>
        </p:blipFill>
        <p:spPr>
          <a:xfrm>
            <a:off x="0" y="0"/>
            <a:ext cx="12192000" cy="6851755"/>
          </a:xfrm>
          <a:prstGeom prst="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59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0" cap="flat" cmpd="sng" algn="ctr">
            <a:noFill/>
            <a:prstDash val="solid"/>
            <a:miter lim="800000"/>
            <a:headEnd/>
            <a:tailEnd/>
          </a:ln>
          <a:effectLst/>
        </p:spPr>
      </p:pic>
      <p:sp>
        <p:nvSpPr>
          <p:cNvPr id="8" name="矩形: 圆角 7"/>
          <p:cNvSpPr/>
          <p:nvPr userDrawn="1"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bg1">
              <a:alpha val="95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10636409" y="6275387"/>
            <a:ext cx="67548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zh-CN" altLang="en-US" sz="1200" i="1" dirty="0">
                <a:solidFill>
                  <a:schemeClr val="bg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止于至善</a:t>
            </a:r>
            <a:endParaRPr lang="zh-CN" altLang="en-US" sz="1200" i="1" dirty="0">
              <a:solidFill>
                <a:schemeClr val="bg1">
                  <a:lumMod val="7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874713" y="159957"/>
            <a:ext cx="10442575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zh-CN" sz="6600" dirty="0">
                <a:gradFill flip="none" rotWithShape="1">
                  <a:gsLst>
                    <a:gs pos="37000">
                      <a:schemeClr val="bg2">
                        <a:alpha val="40000"/>
                      </a:schemeClr>
                    </a:gs>
                    <a:gs pos="29000">
                      <a:schemeClr val="bg2">
                        <a:alpha val="0"/>
                      </a:schemeClr>
                    </a:gs>
                  </a:gsLst>
                  <a:lin ang="16200000" scaled="1"/>
                  <a:tileRect/>
                </a:gradFill>
                <a:latin typeface="Arial" panose="020B0604020202090204" pitchFamily="34" charset="0"/>
                <a:ea typeface="阿里巴巴普惠体 2.0 95 ExtraBold" panose="00020600040101010101" pitchFamily="18" charset="-122"/>
                <a:cs typeface="Arial" panose="020B0604020202090204" pitchFamily="34" charset="0"/>
              </a:rPr>
              <a:t>SOUTHEAST UNIVERSITY</a:t>
            </a:r>
            <a:endParaRPr lang="zh-CN" altLang="en-US" sz="6600" dirty="0">
              <a:gradFill flip="none" rotWithShape="1">
                <a:gsLst>
                  <a:gs pos="37000">
                    <a:schemeClr val="bg2">
                      <a:alpha val="40000"/>
                    </a:schemeClr>
                  </a:gs>
                  <a:gs pos="29000">
                    <a:schemeClr val="bg2">
                      <a:alpha val="0"/>
                    </a:schemeClr>
                  </a:gs>
                </a:gsLst>
                <a:lin ang="16200000" scaled="1"/>
                <a:tileRect/>
              </a:gradFill>
              <a:latin typeface="Arial" panose="020B0604020202090204" pitchFamily="34" charset="0"/>
              <a:ea typeface="阿里巴巴普惠体 2.0 95 ExtraBold" panose="00020600040101010101" pitchFamily="18" charset="-122"/>
              <a:cs typeface="Arial" panose="020B0604020202090204" pitchFamily="34" charset="0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874713" y="1079708"/>
            <a:ext cx="1044257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874713" y="1041718"/>
            <a:ext cx="675481" cy="759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"/>
          <p:cNvPicPr>
            <a:picLocks noChangeAspect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991" b="94006" l="9599" r="89685">
                        <a14:foregroundMark x1="34527" y1="31703" x2="70630" y2="31703"/>
                        <a14:foregroundMark x1="74069" y1="62618" x2="66046" y2="74606"/>
                        <a14:foregroundMark x1="27077" y1="60095" x2="37393" y2="71451"/>
                        <a14:foregroundMark x1="36246" y1="88486" x2="60888" y2="92271"/>
                        <a14:foregroundMark x1="28223" y1="51262" x2="33668" y2="66562"/>
                        <a14:foregroundMark x1="33668" y1="66562" x2="40258" y2="73975"/>
                        <a14:foregroundMark x1="78080" y1="47476" x2="62034" y2="65773"/>
                        <a14:foregroundMark x1="45415" y1="23502" x2="41977" y2="51893"/>
                        <a14:foregroundMark x1="28223" y1="33596" x2="76361" y2="38013"/>
                        <a14:foregroundMark x1="17335" y1="47476" x2="44842" y2="93533"/>
                        <a14:foregroundMark x1="64900" y1="61356" x2="59742" y2="85331"/>
                        <a14:foregroundMark x1="27937" y1="15457" x2="50143" y2="8991"/>
                        <a14:foregroundMark x1="44126" y1="94953" x2="55731" y2="94006"/>
                        <a14:foregroundMark x1="55731" y1="94006" x2="56447" y2="94006"/>
                      </a14:backgroundRemoval>
                    </a14:imgEffect>
                  </a14:imgLayer>
                </a14:imgProps>
              </a:ext>
            </a:extLst>
          </a:blip>
          <a:srcRect l="10069" t="7875" r="8991" b="3566"/>
          <a:stretch>
            <a:fillRect/>
          </a:stretch>
        </p:blipFill>
        <p:spPr>
          <a:xfrm>
            <a:off x="11167138" y="149871"/>
            <a:ext cx="901700" cy="896126"/>
          </a:xfrm>
          <a:prstGeom prst="flowChartConnector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水里有树和房子&#10;&#10;描述已自动生成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63"/>
          <a:stretch>
            <a:fillRect/>
          </a:stretch>
        </p:blipFill>
        <p:spPr>
          <a:xfrm>
            <a:off x="0" y="0"/>
            <a:ext cx="12192000" cy="6851755"/>
          </a:xfrm>
          <a:prstGeom prst="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59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0" cap="flat" cmpd="sng" algn="ctr">
            <a:noFill/>
            <a:prstDash val="solid"/>
            <a:miter lim="800000"/>
            <a:headEnd/>
            <a:tailEnd/>
          </a:ln>
          <a:effectLst/>
        </p:spPr>
      </p:pic>
      <p:sp>
        <p:nvSpPr>
          <p:cNvPr id="8" name="矩形: 圆角 7"/>
          <p:cNvSpPr/>
          <p:nvPr userDrawn="1"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bg1">
              <a:alpha val="95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10636409" y="6275387"/>
            <a:ext cx="67548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zh-CN" altLang="en-US" sz="1200" i="1" dirty="0">
                <a:solidFill>
                  <a:schemeClr val="bg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止于至善</a:t>
            </a:r>
            <a:endParaRPr lang="zh-CN" altLang="en-US" sz="1200" i="1" dirty="0">
              <a:solidFill>
                <a:schemeClr val="bg1">
                  <a:lumMod val="7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874713" y="159957"/>
            <a:ext cx="10442575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zh-CN" sz="6600" dirty="0">
                <a:gradFill flip="none" rotWithShape="1">
                  <a:gsLst>
                    <a:gs pos="37000">
                      <a:schemeClr val="bg2">
                        <a:alpha val="40000"/>
                      </a:schemeClr>
                    </a:gs>
                    <a:gs pos="29000">
                      <a:schemeClr val="bg2">
                        <a:alpha val="0"/>
                      </a:schemeClr>
                    </a:gs>
                  </a:gsLst>
                  <a:lin ang="16200000" scaled="1"/>
                  <a:tileRect/>
                </a:gradFill>
                <a:latin typeface="Arial" panose="020B0604020202090204" pitchFamily="34" charset="0"/>
                <a:ea typeface="阿里巴巴普惠体 2.0 95 ExtraBold" panose="00020600040101010101" pitchFamily="18" charset="-122"/>
                <a:cs typeface="Arial" panose="020B0604020202090204" pitchFamily="34" charset="0"/>
              </a:rPr>
              <a:t>SOUTHEAST UNIVERSITY</a:t>
            </a:r>
            <a:endParaRPr lang="zh-CN" altLang="en-US" sz="6600" dirty="0">
              <a:gradFill flip="none" rotWithShape="1">
                <a:gsLst>
                  <a:gs pos="37000">
                    <a:schemeClr val="bg2">
                      <a:alpha val="40000"/>
                    </a:schemeClr>
                  </a:gs>
                  <a:gs pos="29000">
                    <a:schemeClr val="bg2">
                      <a:alpha val="0"/>
                    </a:schemeClr>
                  </a:gs>
                </a:gsLst>
                <a:lin ang="16200000" scaled="1"/>
                <a:tileRect/>
              </a:gradFill>
              <a:latin typeface="Arial" panose="020B0604020202090204" pitchFamily="34" charset="0"/>
              <a:ea typeface="阿里巴巴普惠体 2.0 95 ExtraBold" panose="00020600040101010101" pitchFamily="18" charset="-122"/>
              <a:cs typeface="Arial" panose="020B0604020202090204" pitchFamily="34" charset="0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874713" y="1079708"/>
            <a:ext cx="1044257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874713" y="1041718"/>
            <a:ext cx="675481" cy="759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"/>
          <p:cNvPicPr>
            <a:picLocks noChangeAspect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991" b="94006" l="9599" r="89685">
                        <a14:foregroundMark x1="34527" y1="31703" x2="70630" y2="31703"/>
                        <a14:foregroundMark x1="74069" y1="62618" x2="66046" y2="74606"/>
                        <a14:foregroundMark x1="27077" y1="60095" x2="37393" y2="71451"/>
                        <a14:foregroundMark x1="36246" y1="88486" x2="60888" y2="92271"/>
                        <a14:foregroundMark x1="28223" y1="51262" x2="33668" y2="66562"/>
                        <a14:foregroundMark x1="33668" y1="66562" x2="40258" y2="73975"/>
                        <a14:foregroundMark x1="78080" y1="47476" x2="62034" y2="65773"/>
                        <a14:foregroundMark x1="45415" y1="23502" x2="41977" y2="51893"/>
                        <a14:foregroundMark x1="28223" y1="33596" x2="76361" y2="38013"/>
                        <a14:foregroundMark x1="17335" y1="47476" x2="44842" y2="93533"/>
                        <a14:foregroundMark x1="64900" y1="61356" x2="59742" y2="85331"/>
                        <a14:foregroundMark x1="27937" y1="15457" x2="50143" y2="8991"/>
                        <a14:foregroundMark x1="44126" y1="94953" x2="55731" y2="94006"/>
                        <a14:foregroundMark x1="55731" y1="94006" x2="56447" y2="94006"/>
                      </a14:backgroundRemoval>
                    </a14:imgEffect>
                  </a14:imgLayer>
                </a14:imgProps>
              </a:ext>
            </a:extLst>
          </a:blip>
          <a:srcRect l="10069" t="7875" r="8991" b="3566"/>
          <a:stretch>
            <a:fillRect/>
          </a:stretch>
        </p:blipFill>
        <p:spPr>
          <a:xfrm>
            <a:off x="11167138" y="149871"/>
            <a:ext cx="901700" cy="896126"/>
          </a:xfrm>
          <a:prstGeom prst="flowChartConnector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015FE-4DD6-4FC6-AA5C-26A4C7FAE5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1434A-E9D5-4458-9AA2-399BB50AEFD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015FE-4DD6-4FC6-AA5C-26A4C7FAE5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1434A-E9D5-4458-9AA2-399BB50AEFD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!!矩形 43"/>
          <p:cNvSpPr/>
          <p:nvPr/>
        </p:nvSpPr>
        <p:spPr>
          <a:xfrm>
            <a:off x="0" y="1498060"/>
            <a:ext cx="12192000" cy="3861880"/>
          </a:xfrm>
          <a:prstGeom prst="rect">
            <a:avLst/>
          </a:prstGeom>
          <a:solidFill>
            <a:srgbClr val="475D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/>
          <p:nvPr/>
        </p:nvCxnSpPr>
        <p:spPr>
          <a:xfrm>
            <a:off x="0" y="3758443"/>
            <a:ext cx="3771900" cy="0"/>
          </a:xfrm>
          <a:prstGeom prst="line">
            <a:avLst/>
          </a:prstGeom>
          <a:ln w="38100">
            <a:solidFill>
              <a:srgbClr val="FECA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0" y="5816600"/>
            <a:ext cx="12192000" cy="0"/>
          </a:xfrm>
          <a:prstGeom prst="line">
            <a:avLst/>
          </a:prstGeom>
          <a:ln w="38100">
            <a:solidFill>
              <a:srgbClr val="5973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0" y="1041399"/>
            <a:ext cx="12192000" cy="0"/>
          </a:xfrm>
          <a:prstGeom prst="line">
            <a:avLst/>
          </a:prstGeom>
          <a:ln w="38100">
            <a:solidFill>
              <a:srgbClr val="5973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8991" b="94006" l="9599" r="89685">
                        <a14:foregroundMark x1="34527" y1="31703" x2="70630" y2="31703"/>
                        <a14:foregroundMark x1="74069" y1="62618" x2="66046" y2="74606"/>
                        <a14:foregroundMark x1="27077" y1="60095" x2="37393" y2="71451"/>
                        <a14:foregroundMark x1="36246" y1="88486" x2="60888" y2="92271"/>
                        <a14:foregroundMark x1="28223" y1="51262" x2="33668" y2="66562"/>
                        <a14:foregroundMark x1="33668" y1="66562" x2="40258" y2="73975"/>
                        <a14:foregroundMark x1="78080" y1="47476" x2="62034" y2="65773"/>
                        <a14:foregroundMark x1="45415" y1="23502" x2="41977" y2="51893"/>
                        <a14:foregroundMark x1="28223" y1="33596" x2="76361" y2="38013"/>
                        <a14:foregroundMark x1="17335" y1="47476" x2="44842" y2="93533"/>
                        <a14:foregroundMark x1="64900" y1="61356" x2="59742" y2="85331"/>
                        <a14:foregroundMark x1="27937" y1="15457" x2="50143" y2="8991"/>
                        <a14:foregroundMark x1="44126" y1="94953" x2="55731" y2="94006"/>
                        <a14:foregroundMark x1="55731" y1="94006" x2="56447" y2="94006"/>
                      </a14:backgroundRemoval>
                    </a14:imgEffect>
                  </a14:imgLayer>
                </a14:imgProps>
              </a:ext>
            </a:extLst>
          </a:blip>
          <a:srcRect l="10069" t="7875" r="8991" b="3566"/>
          <a:stretch>
            <a:fillRect/>
          </a:stretch>
        </p:blipFill>
        <p:spPr>
          <a:xfrm>
            <a:off x="6908800" y="1163442"/>
            <a:ext cx="4559300" cy="4531116"/>
          </a:xfrm>
          <a:prstGeom prst="flowChartConnector">
            <a:avLst/>
          </a:prstGeom>
        </p:spPr>
      </p:pic>
      <p:pic>
        <p:nvPicPr>
          <p:cNvPr id="3" name="图片 2" descr="卡通人物&#10;&#10;低可信度描述已自动生成"/>
          <p:cNvPicPr>
            <a:picLocks noChangeAspect="1"/>
          </p:cNvPicPr>
          <p:nvPr/>
        </p:nvPicPr>
        <p:blipFill rotWithShape="1">
          <a:blip r:embed="rId3">
            <a:alphaModFix amt="8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7" r="12280"/>
          <a:stretch>
            <a:fillRect/>
          </a:stretch>
        </p:blipFill>
        <p:spPr>
          <a:xfrm>
            <a:off x="191229" y="1381542"/>
            <a:ext cx="11809542" cy="39784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36598" y="1663687"/>
            <a:ext cx="7904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网上书店：秉文书城</a:t>
            </a:r>
            <a:endParaRPr lang="en-US" altLang="zh-CN" sz="5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5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汇报与展示</a:t>
            </a:r>
            <a:endParaRPr lang="en-US" altLang="zh-CN" sz="5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b="0" i="0" dirty="0">
                <a:solidFill>
                  <a:schemeClr val="bg1"/>
                </a:solidFill>
                <a:effectLst/>
                <a:latin typeface="Arial" panose="020B0604020202090204" pitchFamily="34" charset="0"/>
              </a:rPr>
              <a:t>Report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Arial" panose="020B0604020202090204" pitchFamily="34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Arial" panose="020B0604020202090204" pitchFamily="34" charset="0"/>
              </a:rPr>
              <a:t>and Display of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Arial" panose="020B0604020202090204" pitchFamily="34" charset="0"/>
              </a:rPr>
              <a:t> </a:t>
            </a:r>
            <a:r>
              <a:rPr lang="en-GB" altLang="zh-CN" b="0" i="0" dirty="0">
                <a:solidFill>
                  <a:schemeClr val="bg1"/>
                </a:solidFill>
                <a:effectLst/>
                <a:latin typeface="Arial" panose="020B0604020202090204" pitchFamily="34" charset="0"/>
              </a:rPr>
              <a:t>BingWen BookStore</a:t>
            </a:r>
            <a:endParaRPr lang="en-GB" altLang="zh-CN" b="0" i="0" dirty="0">
              <a:solidFill>
                <a:schemeClr val="bg1"/>
              </a:solidFill>
              <a:effectLst/>
              <a:latin typeface="Arial" panose="020B0604020202090204" pitchFamily="34" charset="0"/>
            </a:endParaRPr>
          </a:p>
          <a:p>
            <a:br>
              <a:rPr lang="en-GB" altLang="zh-CN" b="0" i="0" dirty="0">
                <a:solidFill>
                  <a:schemeClr val="bg1"/>
                </a:solidFill>
                <a:effectLst/>
                <a:latin typeface="Arial" panose="020B0604020202090204" pitchFamily="34" charset="0"/>
              </a:rPr>
            </a:b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383805" y="4113130"/>
            <a:ext cx="5923807" cy="703947"/>
            <a:chOff x="552427" y="4215104"/>
            <a:chExt cx="5502390" cy="915752"/>
          </a:xfrm>
        </p:grpSpPr>
        <p:sp>
          <p:nvSpPr>
            <p:cNvPr id="38" name="流程图: 终止 37"/>
            <p:cNvSpPr/>
            <p:nvPr/>
          </p:nvSpPr>
          <p:spPr>
            <a:xfrm>
              <a:off x="552427" y="4215104"/>
              <a:ext cx="5292750" cy="915752"/>
            </a:xfrm>
            <a:prstGeom prst="roundRect">
              <a:avLst>
                <a:gd name="adj" fmla="val 50000"/>
              </a:avLst>
            </a:prstGeom>
            <a:solidFill>
              <a:srgbClr val="FECA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68640" y="4432358"/>
              <a:ext cx="5486177" cy="480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汇报人：何锦诚</a:t>
              </a:r>
              <a:r>
                <a:rPr lang="en-US" altLang="zh-CN" dirty="0"/>
                <a:t> </a:t>
              </a:r>
              <a:r>
                <a:rPr lang="zh-CN" altLang="en-US" dirty="0"/>
                <a:t>郑宇榕</a:t>
              </a:r>
              <a:r>
                <a:rPr lang="en-US" altLang="zh-CN" dirty="0"/>
                <a:t>     </a:t>
              </a:r>
              <a:r>
                <a:rPr lang="zh-CN" altLang="en-US" dirty="0"/>
                <a:t>汇报时间：</a:t>
              </a:r>
              <a:r>
                <a:rPr lang="en-US" altLang="zh-CN" dirty="0"/>
                <a:t>2024</a:t>
              </a:r>
              <a:r>
                <a:rPr lang="zh-CN" altLang="en-US" dirty="0"/>
                <a:t>年</a:t>
              </a:r>
              <a:r>
                <a:rPr lang="en-US" altLang="zh-CN" dirty="0"/>
                <a:t>12</a:t>
              </a:r>
              <a:r>
                <a:rPr lang="zh-CN" altLang="en-US" dirty="0"/>
                <a:t>月</a:t>
              </a:r>
              <a:r>
                <a:rPr lang="en-US" altLang="zh-CN" dirty="0"/>
                <a:t>30</a:t>
              </a:r>
              <a:r>
                <a:rPr lang="zh-CN" altLang="en-US" dirty="0"/>
                <a:t>日</a:t>
              </a:r>
              <a:endParaRPr lang="zh-CN" altLang="en-US" dirty="0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774700" y="169585"/>
            <a:ext cx="10442575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zh-CN" sz="6600" dirty="0">
                <a:gradFill flip="none" rotWithShape="1">
                  <a:gsLst>
                    <a:gs pos="37000">
                      <a:schemeClr val="bg2">
                        <a:alpha val="40000"/>
                      </a:schemeClr>
                    </a:gs>
                    <a:gs pos="29000">
                      <a:schemeClr val="bg2">
                        <a:alpha val="0"/>
                      </a:schemeClr>
                    </a:gs>
                  </a:gsLst>
                  <a:lin ang="16200000" scaled="1"/>
                  <a:tileRect/>
                </a:gradFill>
                <a:latin typeface="Arial" panose="020B0604020202090204" pitchFamily="34" charset="0"/>
                <a:ea typeface="阿里巴巴普惠体 2.0 95 ExtraBold" panose="00020600040101010101" pitchFamily="18" charset="-122"/>
                <a:cs typeface="Arial" panose="020B0604020202090204" pitchFamily="34" charset="0"/>
              </a:rPr>
              <a:t>SOUTHEAST UNIVERSITY</a:t>
            </a:r>
            <a:endParaRPr lang="zh-CN" altLang="en-US" sz="6600" dirty="0">
              <a:gradFill flip="none" rotWithShape="1">
                <a:gsLst>
                  <a:gs pos="37000">
                    <a:schemeClr val="bg2">
                      <a:alpha val="40000"/>
                    </a:schemeClr>
                  </a:gs>
                  <a:gs pos="29000">
                    <a:schemeClr val="bg2">
                      <a:alpha val="0"/>
                    </a:schemeClr>
                  </a:gs>
                </a:gsLst>
                <a:lin ang="16200000" scaled="1"/>
                <a:tileRect/>
              </a:gradFill>
              <a:latin typeface="Arial" panose="020B0604020202090204" pitchFamily="34" charset="0"/>
              <a:ea typeface="阿里巴巴普惠体 2.0 95 ExtraBold" panose="00020600040101010101" pitchFamily="18" charset="-122"/>
              <a:cs typeface="Arial" panose="020B060402020209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3900" y="5861865"/>
            <a:ext cx="10442575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zh-CN" sz="6600" dirty="0">
                <a:gradFill flip="none" rotWithShape="1">
                  <a:gsLst>
                    <a:gs pos="37000">
                      <a:schemeClr val="bg2">
                        <a:alpha val="40000"/>
                      </a:schemeClr>
                    </a:gs>
                    <a:gs pos="29000">
                      <a:schemeClr val="bg2">
                        <a:alpha val="0"/>
                      </a:schemeClr>
                    </a:gs>
                  </a:gsLst>
                  <a:lin ang="16200000" scaled="1"/>
                  <a:tileRect/>
                </a:gradFill>
                <a:latin typeface="Arial" panose="020B0604020202090204" pitchFamily="34" charset="0"/>
                <a:ea typeface="阿里巴巴普惠体 2.0 95 ExtraBold" panose="00020600040101010101" pitchFamily="18" charset="-122"/>
                <a:cs typeface="Arial" panose="020B0604020202090204" pitchFamily="34" charset="0"/>
              </a:rPr>
              <a:t>SOUTHEAST UNIVERSITY</a:t>
            </a:r>
            <a:endParaRPr lang="zh-CN" altLang="en-US" sz="6600" dirty="0">
              <a:gradFill flip="none" rotWithShape="1">
                <a:gsLst>
                  <a:gs pos="37000">
                    <a:schemeClr val="bg2">
                      <a:alpha val="40000"/>
                    </a:schemeClr>
                  </a:gs>
                  <a:gs pos="29000">
                    <a:schemeClr val="bg2">
                      <a:alpha val="0"/>
                    </a:schemeClr>
                  </a:gs>
                </a:gsLst>
                <a:lin ang="16200000" scaled="1"/>
                <a:tileRect/>
              </a:gradFill>
              <a:latin typeface="Arial" panose="020B0604020202090204" pitchFamily="34" charset="0"/>
              <a:ea typeface="阿里巴巴普惠体 2.0 95 ExtraBold" panose="00020600040101010101" pitchFamily="18" charset="-122"/>
              <a:cs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1461"/>
            <a:ext cx="12192000" cy="8140922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0" y="1797050"/>
            <a:ext cx="12192000" cy="3263901"/>
          </a:xfrm>
          <a:prstGeom prst="rect">
            <a:avLst/>
          </a:prstGeom>
          <a:solidFill>
            <a:srgbClr val="475D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406868" y="2557517"/>
            <a:ext cx="681666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工具与技术</a:t>
            </a:r>
            <a:endParaRPr lang="en-US" altLang="zh-CN" sz="60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3200" dirty="0">
                <a:solidFill>
                  <a:schemeClr val="bg1"/>
                </a:solidFill>
                <a:latin typeface="Arial" panose="020B0604020202090204" pitchFamily="34" charset="0"/>
                <a:ea typeface="+mj-ea"/>
                <a:cs typeface="Arial" panose="020B0604020202090204" pitchFamily="34" charset="0"/>
              </a:rPr>
              <a:t>Tools and Techniques</a:t>
            </a:r>
            <a:endParaRPr lang="zh-CN" altLang="en-US" sz="3200" dirty="0">
              <a:solidFill>
                <a:schemeClr val="bg1"/>
              </a:solidFill>
              <a:latin typeface="Arial" panose="020B0604020202090204" pitchFamily="34" charset="0"/>
              <a:ea typeface="+mj-ea"/>
              <a:cs typeface="Arial" panose="020B0604020202090204" pitchFamily="34" charset="0"/>
            </a:endParaRPr>
          </a:p>
        </p:txBody>
      </p:sp>
      <p:sp>
        <p:nvSpPr>
          <p:cNvPr id="7" name="!!图片"/>
          <p:cNvSpPr/>
          <p:nvPr/>
        </p:nvSpPr>
        <p:spPr>
          <a:xfrm>
            <a:off x="2802063" y="2209799"/>
            <a:ext cx="2468464" cy="2438402"/>
          </a:xfrm>
          <a:prstGeom prst="flowChartConnector">
            <a:avLst/>
          </a:prstGeom>
          <a:blipFill dpi="0" rotWithShape="1">
            <a:blip r:embed="rId2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762" t="-17085" r="-17406" b="-17082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2802063" y="2209799"/>
            <a:ext cx="2468464" cy="2438402"/>
          </a:xfrm>
          <a:prstGeom prst="ellipse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996913" y="2500940"/>
            <a:ext cx="207876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>
                <a:solidFill>
                  <a:srgbClr val="FECA07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03</a:t>
            </a:r>
            <a:endParaRPr lang="zh-CN" altLang="en-US" sz="11500" b="1" dirty="0">
              <a:solidFill>
                <a:srgbClr val="FECA07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31536" y="5372100"/>
            <a:ext cx="530206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150100" y="1483737"/>
            <a:ext cx="50419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!!椭圆 2"/>
          <p:cNvSpPr/>
          <p:nvPr/>
        </p:nvSpPr>
        <p:spPr>
          <a:xfrm>
            <a:off x="6819533" y="1391704"/>
            <a:ext cx="209866" cy="209866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!!椭圆 7"/>
          <p:cNvSpPr/>
          <p:nvPr/>
        </p:nvSpPr>
        <p:spPr>
          <a:xfrm>
            <a:off x="5406867" y="5267167"/>
            <a:ext cx="209866" cy="209866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8212" y="163760"/>
            <a:ext cx="10233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工具与技术：</a:t>
            </a:r>
            <a:r>
              <a:rPr lang="en-US" altLang="zh-CN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GitHub</a:t>
            </a:r>
            <a:endParaRPr lang="en-US" altLang="zh-CN" sz="2800" b="1" dirty="0">
              <a:solidFill>
                <a:srgbClr val="475D4A"/>
              </a:solidFill>
              <a:latin typeface="Arial" panose="020B0604020202090204" pitchFamily="34" charset="0"/>
              <a:ea typeface="阿里妈妈数黑体" pitchFamily="2" charset="-122"/>
              <a:cs typeface="Arial" panose="020B060402020209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6812" y="75449"/>
            <a:ext cx="1254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03</a:t>
            </a:r>
            <a:endParaRPr lang="zh-CN" altLang="en-US" sz="6000" dirty="0">
              <a:solidFill>
                <a:srgbClr val="475D4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641" y="1187532"/>
            <a:ext cx="8462718" cy="52963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8212" y="163760"/>
            <a:ext cx="10233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工具与技术：</a:t>
            </a:r>
            <a:r>
              <a:rPr lang="en-US" altLang="zh-CN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GitHub</a:t>
            </a:r>
            <a:endParaRPr lang="en-US" altLang="zh-CN" sz="2800" b="1" dirty="0">
              <a:solidFill>
                <a:srgbClr val="475D4A"/>
              </a:solidFill>
              <a:latin typeface="Arial" panose="020B0604020202090204" pitchFamily="34" charset="0"/>
              <a:ea typeface="阿里妈妈数黑体" pitchFamily="2" charset="-122"/>
              <a:cs typeface="Arial" panose="020B060402020209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6812" y="75449"/>
            <a:ext cx="1254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03</a:t>
            </a:r>
            <a:endParaRPr lang="zh-CN" altLang="en-US" sz="6000" dirty="0">
              <a:solidFill>
                <a:srgbClr val="475D4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8327" y="1301098"/>
            <a:ext cx="6835346" cy="4956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8212" y="163760"/>
            <a:ext cx="10233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工具与技术：</a:t>
            </a:r>
            <a:r>
              <a:rPr lang="en-US" altLang="zh-CN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Apifox</a:t>
            </a:r>
            <a:endParaRPr lang="en-US" altLang="zh-CN" sz="2800" b="1" dirty="0">
              <a:solidFill>
                <a:srgbClr val="475D4A"/>
              </a:solidFill>
              <a:latin typeface="Arial" panose="020B0604020202090204" pitchFamily="34" charset="0"/>
              <a:ea typeface="阿里妈妈数黑体" pitchFamily="2" charset="-122"/>
              <a:cs typeface="Arial" panose="020B060402020209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6812" y="75449"/>
            <a:ext cx="1254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03</a:t>
            </a:r>
            <a:endParaRPr lang="zh-CN" altLang="en-US" sz="6000" dirty="0">
              <a:solidFill>
                <a:srgbClr val="475D4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605" y="1344880"/>
            <a:ext cx="8306790" cy="51988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/>
          <p:cNvSpPr/>
          <p:nvPr/>
        </p:nvSpPr>
        <p:spPr>
          <a:xfrm>
            <a:off x="1003760" y="1335224"/>
            <a:ext cx="10437177" cy="5447327"/>
          </a:xfrm>
          <a:prstGeom prst="roundRect">
            <a:avLst>
              <a:gd name="adj" fmla="val 2478"/>
            </a:avLst>
          </a:prstGeom>
          <a:gradFill flip="none" rotWithShape="1">
            <a:gsLst>
              <a:gs pos="91000">
                <a:schemeClr val="bg1">
                  <a:alpha val="48000"/>
                </a:schemeClr>
              </a:gs>
              <a:gs pos="0">
                <a:schemeClr val="bg1">
                  <a:alpha val="88000"/>
                </a:schemeClr>
              </a:gs>
            </a:gsLst>
            <a:lin ang="5400000" scaled="0"/>
            <a:tileRect/>
          </a:gradFill>
          <a:ln>
            <a:noFill/>
          </a:ln>
          <a:effectLst>
            <a:outerShdw blurRad="127000" dist="38100" dir="5400000" algn="t" rotWithShape="0">
              <a:schemeClr val="accent1">
                <a:lumMod val="60000"/>
                <a:lumOff val="4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365615" y="2812154"/>
            <a:ext cx="1739390" cy="1678530"/>
          </a:xfrm>
          <a:prstGeom prst="ellipse">
            <a:avLst/>
          </a:prstGeom>
          <a:noFill/>
          <a:ln w="38100">
            <a:solidFill>
              <a:srgbClr val="475D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75D4A"/>
              </a:solidFill>
            </a:endParaRPr>
          </a:p>
        </p:txBody>
      </p:sp>
      <p:sp>
        <p:nvSpPr>
          <p:cNvPr id="6" name="!!图片"/>
          <p:cNvSpPr/>
          <p:nvPr/>
        </p:nvSpPr>
        <p:spPr>
          <a:xfrm>
            <a:off x="5527243" y="2966153"/>
            <a:ext cx="1391808" cy="1370530"/>
          </a:xfrm>
          <a:prstGeom prst="flowChartConnector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椭圆 36"/>
          <p:cNvSpPr/>
          <p:nvPr/>
        </p:nvSpPr>
        <p:spPr>
          <a:xfrm>
            <a:off x="1882948" y="2812152"/>
            <a:ext cx="1757458" cy="1678534"/>
          </a:xfrm>
          <a:prstGeom prst="ellipse">
            <a:avLst/>
          </a:prstGeom>
          <a:noFill/>
          <a:ln w="38100">
            <a:solidFill>
              <a:srgbClr val="475D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75D4A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7019489" y="3613197"/>
            <a:ext cx="173790" cy="176576"/>
          </a:xfrm>
          <a:prstGeom prst="ellipse">
            <a:avLst/>
          </a:prstGeom>
          <a:solidFill>
            <a:srgbClr val="475D4A"/>
          </a:solidFill>
          <a:ln>
            <a:solidFill>
              <a:srgbClr val="475D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279371" y="3613197"/>
            <a:ext cx="173790" cy="176576"/>
          </a:xfrm>
          <a:prstGeom prst="ellipse">
            <a:avLst/>
          </a:prstGeom>
          <a:solidFill>
            <a:srgbClr val="475D4A"/>
          </a:solidFill>
          <a:ln>
            <a:solidFill>
              <a:srgbClr val="475D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/>
          <p:nvPr/>
        </p:nvCxnSpPr>
        <p:spPr>
          <a:xfrm>
            <a:off x="7191249" y="3748463"/>
            <a:ext cx="1401894" cy="0"/>
          </a:xfrm>
          <a:prstGeom prst="line">
            <a:avLst/>
          </a:prstGeom>
          <a:ln w="38100">
            <a:solidFill>
              <a:srgbClr val="475D4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3599407" y="3701485"/>
            <a:ext cx="1827723" cy="0"/>
          </a:xfrm>
          <a:prstGeom prst="line">
            <a:avLst/>
          </a:prstGeom>
          <a:ln w="38100">
            <a:solidFill>
              <a:srgbClr val="475D4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8605332" y="2850739"/>
            <a:ext cx="1757458" cy="1678534"/>
          </a:xfrm>
          <a:prstGeom prst="ellipse">
            <a:avLst/>
          </a:prstGeom>
          <a:noFill/>
          <a:ln w="38100">
            <a:solidFill>
              <a:srgbClr val="475D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75D4A"/>
              </a:solidFill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1929085" y="2773929"/>
            <a:ext cx="1690838" cy="1678535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8479" t="22900" r="16593" b="1464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421904" y="2526141"/>
            <a:ext cx="2124313" cy="2067527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24755" t="30763" r="24020" b="1377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1371600" y="4715724"/>
            <a:ext cx="2805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Vue + Vite</a:t>
            </a:r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872152" y="4715724"/>
            <a:ext cx="2805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Django</a:t>
            </a:r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138602" y="4715724"/>
            <a:ext cx="3064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MySQL</a:t>
            </a:r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58212" y="163760"/>
            <a:ext cx="11215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工具与技术：技术选型</a:t>
            </a:r>
            <a:endParaRPr lang="en-US" altLang="zh-CN" sz="2800" b="1" dirty="0">
              <a:solidFill>
                <a:srgbClr val="475D4A"/>
              </a:solidFill>
              <a:latin typeface="Arial" panose="020B0604020202090204" pitchFamily="34" charset="0"/>
              <a:ea typeface="阿里妈妈数黑体" pitchFamily="2" charset="-122"/>
              <a:cs typeface="Arial" panose="020B060402020209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6812" y="75449"/>
            <a:ext cx="1254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03</a:t>
            </a:r>
            <a:endParaRPr lang="zh-CN" altLang="en-US" sz="6000" dirty="0">
              <a:solidFill>
                <a:srgbClr val="475D4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8212" y="163760"/>
            <a:ext cx="10233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工具与技术：</a:t>
            </a:r>
            <a:r>
              <a:rPr lang="en-US" altLang="zh-CN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Vercel</a:t>
            </a:r>
            <a:endParaRPr lang="en-US" altLang="zh-CN" sz="2800" b="1" dirty="0">
              <a:solidFill>
                <a:srgbClr val="475D4A"/>
              </a:solidFill>
              <a:latin typeface="Arial" panose="020B0604020202090204" pitchFamily="34" charset="0"/>
              <a:ea typeface="阿里妈妈数黑体" pitchFamily="2" charset="-122"/>
              <a:cs typeface="Arial" panose="020B060402020209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6812" y="75449"/>
            <a:ext cx="1254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03</a:t>
            </a:r>
            <a:endParaRPr lang="zh-CN" altLang="en-US" sz="6000" dirty="0">
              <a:solidFill>
                <a:srgbClr val="475D4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239" y="1283110"/>
            <a:ext cx="8457522" cy="52931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1461"/>
            <a:ext cx="12192000" cy="8140922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0" y="1797050"/>
            <a:ext cx="12192000" cy="3263901"/>
          </a:xfrm>
          <a:prstGeom prst="rect">
            <a:avLst/>
          </a:prstGeom>
          <a:solidFill>
            <a:srgbClr val="475D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406867" y="2674947"/>
            <a:ext cx="702643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模块实现</a:t>
            </a:r>
            <a:endParaRPr lang="en-US" altLang="zh-CN" sz="60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3200" dirty="0">
                <a:solidFill>
                  <a:schemeClr val="bg1"/>
                </a:solidFill>
                <a:latin typeface="Arial" panose="020B0604020202090204" pitchFamily="34" charset="0"/>
                <a:ea typeface="+mj-ea"/>
                <a:cs typeface="Arial" panose="020B0604020202090204" pitchFamily="34" charset="0"/>
              </a:rPr>
              <a:t>Module implementation</a:t>
            </a:r>
            <a:endParaRPr lang="en-US" altLang="zh-CN" sz="3200" dirty="0">
              <a:solidFill>
                <a:schemeClr val="bg1"/>
              </a:solidFill>
              <a:latin typeface="Arial" panose="020B0604020202090204" pitchFamily="34" charset="0"/>
              <a:ea typeface="+mj-ea"/>
              <a:cs typeface="Arial" panose="020B0604020202090204" pitchFamily="34" charset="0"/>
            </a:endParaRPr>
          </a:p>
        </p:txBody>
      </p:sp>
      <p:sp>
        <p:nvSpPr>
          <p:cNvPr id="7" name="!!图片"/>
          <p:cNvSpPr/>
          <p:nvPr/>
        </p:nvSpPr>
        <p:spPr>
          <a:xfrm>
            <a:off x="2802063" y="2209799"/>
            <a:ext cx="2468464" cy="2438402"/>
          </a:xfrm>
          <a:prstGeom prst="flowChartConnector">
            <a:avLst/>
          </a:prstGeom>
          <a:blipFill dpi="0" rotWithShape="1">
            <a:blip r:embed="rId2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762" t="-17085" r="-17406" b="-17082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2802063" y="2209799"/>
            <a:ext cx="2468464" cy="2438402"/>
          </a:xfrm>
          <a:prstGeom prst="ellipse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029969" y="2497976"/>
            <a:ext cx="213559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>
                <a:solidFill>
                  <a:srgbClr val="FECA07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04</a:t>
            </a:r>
            <a:endParaRPr lang="zh-CN" altLang="en-US" sz="11500" b="1" dirty="0">
              <a:solidFill>
                <a:srgbClr val="FECA07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31536" y="5372100"/>
            <a:ext cx="530206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150100" y="1483737"/>
            <a:ext cx="50419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!!椭圆 2"/>
          <p:cNvSpPr/>
          <p:nvPr/>
        </p:nvSpPr>
        <p:spPr>
          <a:xfrm>
            <a:off x="6819533" y="1391704"/>
            <a:ext cx="209866" cy="209866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!!椭圆 7"/>
          <p:cNvSpPr/>
          <p:nvPr/>
        </p:nvSpPr>
        <p:spPr>
          <a:xfrm>
            <a:off x="5406867" y="5267167"/>
            <a:ext cx="209866" cy="209866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/>
          <p:cNvSpPr/>
          <p:nvPr/>
        </p:nvSpPr>
        <p:spPr>
          <a:xfrm>
            <a:off x="1003760" y="1335224"/>
            <a:ext cx="10437177" cy="5447327"/>
          </a:xfrm>
          <a:prstGeom prst="roundRect">
            <a:avLst>
              <a:gd name="adj" fmla="val 2478"/>
            </a:avLst>
          </a:prstGeom>
          <a:gradFill flip="none" rotWithShape="1">
            <a:gsLst>
              <a:gs pos="91000">
                <a:schemeClr val="bg1">
                  <a:alpha val="48000"/>
                </a:schemeClr>
              </a:gs>
              <a:gs pos="0">
                <a:schemeClr val="bg1">
                  <a:alpha val="88000"/>
                </a:schemeClr>
              </a:gs>
            </a:gsLst>
            <a:lin ang="5400000" scaled="0"/>
            <a:tileRect/>
          </a:gradFill>
          <a:ln>
            <a:noFill/>
          </a:ln>
          <a:effectLst>
            <a:outerShdw blurRad="127000" dist="38100" dir="5400000" algn="t" rotWithShape="0">
              <a:schemeClr val="accent1">
                <a:lumMod val="60000"/>
                <a:lumOff val="4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365615" y="2812154"/>
            <a:ext cx="1739390" cy="1678530"/>
          </a:xfrm>
          <a:prstGeom prst="ellipse">
            <a:avLst/>
          </a:prstGeom>
          <a:noFill/>
          <a:ln w="38100">
            <a:solidFill>
              <a:srgbClr val="475D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75D4A"/>
              </a:solidFill>
            </a:endParaRPr>
          </a:p>
        </p:txBody>
      </p:sp>
      <p:sp>
        <p:nvSpPr>
          <p:cNvPr id="6" name="!!图片"/>
          <p:cNvSpPr/>
          <p:nvPr/>
        </p:nvSpPr>
        <p:spPr>
          <a:xfrm>
            <a:off x="5527243" y="2966153"/>
            <a:ext cx="1391808" cy="1370530"/>
          </a:xfrm>
          <a:prstGeom prst="flowChartConnector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762" t="-17085" r="-17406" b="-17082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椭圆 36"/>
          <p:cNvSpPr/>
          <p:nvPr/>
        </p:nvSpPr>
        <p:spPr>
          <a:xfrm>
            <a:off x="1882948" y="2812152"/>
            <a:ext cx="1757458" cy="1678534"/>
          </a:xfrm>
          <a:prstGeom prst="ellipse">
            <a:avLst/>
          </a:prstGeom>
          <a:noFill/>
          <a:ln w="38100">
            <a:solidFill>
              <a:srgbClr val="475D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75D4A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7019489" y="3613197"/>
            <a:ext cx="173790" cy="176576"/>
          </a:xfrm>
          <a:prstGeom prst="ellipse">
            <a:avLst/>
          </a:prstGeom>
          <a:solidFill>
            <a:srgbClr val="475D4A"/>
          </a:solidFill>
          <a:ln>
            <a:solidFill>
              <a:srgbClr val="475D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279371" y="3613197"/>
            <a:ext cx="173790" cy="176576"/>
          </a:xfrm>
          <a:prstGeom prst="ellipse">
            <a:avLst/>
          </a:prstGeom>
          <a:solidFill>
            <a:srgbClr val="475D4A"/>
          </a:solidFill>
          <a:ln>
            <a:solidFill>
              <a:srgbClr val="475D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/>
          <p:nvPr/>
        </p:nvCxnSpPr>
        <p:spPr>
          <a:xfrm>
            <a:off x="7151036" y="3729895"/>
            <a:ext cx="1953098" cy="18568"/>
          </a:xfrm>
          <a:prstGeom prst="line">
            <a:avLst/>
          </a:prstGeom>
          <a:ln w="38100">
            <a:solidFill>
              <a:srgbClr val="475D4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3347928" y="3701485"/>
            <a:ext cx="2079202" cy="9811"/>
          </a:xfrm>
          <a:prstGeom prst="line">
            <a:avLst/>
          </a:prstGeom>
          <a:ln w="38100">
            <a:solidFill>
              <a:srgbClr val="475D4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8605332" y="2850739"/>
            <a:ext cx="1757458" cy="1678534"/>
          </a:xfrm>
          <a:prstGeom prst="ellipse">
            <a:avLst/>
          </a:prstGeom>
          <a:noFill/>
          <a:ln w="38100">
            <a:solidFill>
              <a:srgbClr val="475D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75D4A"/>
              </a:solidFill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2085440" y="2966160"/>
            <a:ext cx="1373740" cy="1370516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802507" y="3004741"/>
            <a:ext cx="1373740" cy="1370516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1371600" y="4715724"/>
            <a:ext cx="2805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用户模块</a:t>
            </a:r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872152" y="4715724"/>
            <a:ext cx="2805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商品管理模块</a:t>
            </a:r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138602" y="4715724"/>
            <a:ext cx="3064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购物车和订单模块</a:t>
            </a:r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58212" y="163760"/>
            <a:ext cx="1023368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模块实现  </a:t>
            </a:r>
            <a:r>
              <a:rPr lang="en-US" altLang="zh-CN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	</a:t>
            </a:r>
            <a:r>
              <a:rPr lang="en-US" altLang="zh-CN" sz="2000" b="1" dirty="0">
                <a:solidFill>
                  <a:srgbClr val="475D4A"/>
                </a:solidFill>
                <a:latin typeface="Arial" panose="020B0604020202090204" pitchFamily="34" charset="0"/>
                <a:ea typeface="阿里妈妈数黑体" pitchFamily="2" charset="-122"/>
                <a:cs typeface="Arial" panose="020B0604020202090204" pitchFamily="34" charset="0"/>
              </a:rPr>
              <a:t>Module implementation</a:t>
            </a:r>
            <a:endParaRPr lang="en-US" altLang="zh-CN" sz="2000" b="1" dirty="0">
              <a:solidFill>
                <a:srgbClr val="475D4A"/>
              </a:solidFill>
              <a:latin typeface="Arial" panose="020B0604020202090204" pitchFamily="34" charset="0"/>
              <a:ea typeface="阿里妈妈数黑体" pitchFamily="2" charset="-122"/>
              <a:cs typeface="Arial" panose="020B0604020202090204" pitchFamily="34" charset="0"/>
            </a:endParaRPr>
          </a:p>
          <a:p>
            <a:endParaRPr lang="en-US" altLang="zh-CN" sz="2800" b="1" dirty="0">
              <a:solidFill>
                <a:srgbClr val="475D4A"/>
              </a:solidFill>
              <a:latin typeface="Arial" panose="020B0604020202090204" pitchFamily="34" charset="0"/>
              <a:ea typeface="阿里妈妈数黑体" pitchFamily="2" charset="-122"/>
              <a:cs typeface="Arial" panose="020B060402020209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6812" y="75449"/>
            <a:ext cx="1254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04</a:t>
            </a:r>
            <a:endParaRPr lang="zh-CN" altLang="en-US" sz="6000" dirty="0">
              <a:solidFill>
                <a:srgbClr val="475D4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116812" y="1143662"/>
            <a:ext cx="8283406" cy="2809162"/>
            <a:chOff x="935401" y="1633222"/>
            <a:chExt cx="7030418" cy="2809162"/>
          </a:xfrm>
        </p:grpSpPr>
        <p:sp>
          <p:nvSpPr>
            <p:cNvPr id="34" name="Synergistically utilize technically sound portals with frictionless chains. Dramatically customize…"/>
            <p:cNvSpPr txBox="1"/>
            <p:nvPr/>
          </p:nvSpPr>
          <p:spPr>
            <a:xfrm>
              <a:off x="1109522" y="2226393"/>
              <a:ext cx="6856297" cy="2215991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zh-CN" altLang="en-US" dirty="0">
                  <a:solidFill>
                    <a:srgbClr val="0E0E0E"/>
                  </a:solidFill>
                  <a:effectLst/>
                  <a:latin typeface=".SF NS" panose="02020503050405090304"/>
                </a:rPr>
                <a:t>功能</a:t>
              </a:r>
              <a:r>
                <a:rPr lang="zh-CN" altLang="en-US" sz="1600" dirty="0">
                  <a:solidFill>
                    <a:srgbClr val="0E0E0E"/>
                  </a:solidFill>
                  <a:effectLst/>
                  <a:latin typeface=".SF NS" panose="02020503050405090304"/>
                </a:rPr>
                <a:t>：</a:t>
              </a:r>
              <a:endParaRPr lang="en-US" altLang="zh-CN" sz="1600" dirty="0">
                <a:solidFill>
                  <a:srgbClr val="0E0E0E"/>
                </a:solidFill>
                <a:effectLst/>
                <a:latin typeface=".SF NS" panose="02020503050405090304"/>
              </a:endParaRP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zh-CN" altLang="en-US" dirty="0">
                  <a:solidFill>
                    <a:srgbClr val="0E0E0E"/>
                  </a:solidFill>
                  <a:latin typeface=".SF NS" panose="02020503050405090304"/>
                  <a:sym typeface="思源黑体 Medium" panose="020B0600000000000000" pitchFamily="34" charset="-122"/>
                </a:rPr>
                <a:t>用户注册：支持账号、密码注册，校验账号唯一性</a:t>
              </a:r>
              <a:endParaRPr lang="en-US" altLang="zh-CN" dirty="0">
                <a:solidFill>
                  <a:srgbClr val="0E0E0E"/>
                </a:solidFill>
                <a:latin typeface=".SF NS" panose="02020503050405090304"/>
                <a:sym typeface="思源黑体 Medium" panose="020B0600000000000000" pitchFamily="34" charset="-122"/>
              </a:endParaRP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zh-CN" altLang="en-US" dirty="0">
                  <a:solidFill>
                    <a:srgbClr val="0E0E0E"/>
                  </a:solidFill>
                  <a:latin typeface=".SF NS" panose="02020503050405090304"/>
                  <a:sym typeface="思源黑体 Medium" panose="020B0600000000000000" pitchFamily="34" charset="-122"/>
                </a:rPr>
                <a:t>用户登录：支持加密校验，并返回</a:t>
              </a:r>
              <a:r>
                <a:rPr lang="en-US" altLang="zh-CN" dirty="0">
                  <a:solidFill>
                    <a:srgbClr val="0E0E0E"/>
                  </a:solidFill>
                  <a:latin typeface=".SF NS" panose="02020503050405090304"/>
                  <a:sym typeface="思源黑体 Medium" panose="020B0600000000000000" pitchFamily="34" charset="-122"/>
                </a:rPr>
                <a:t>JWT Token</a:t>
              </a:r>
              <a:r>
                <a:rPr lang="zh-CN" altLang="en-US" dirty="0">
                  <a:solidFill>
                    <a:srgbClr val="0E0E0E"/>
                  </a:solidFill>
                  <a:latin typeface=".SF NS" panose="02020503050405090304"/>
                  <a:sym typeface="思源黑体 Medium" panose="020B0600000000000000" pitchFamily="34" charset="-122"/>
                </a:rPr>
                <a:t>用于后续用户订单操作</a:t>
              </a:r>
              <a:endParaRPr lang="en-US" altLang="zh-CN" dirty="0">
                <a:solidFill>
                  <a:srgbClr val="0E0E0E"/>
                </a:solidFill>
                <a:latin typeface=".SF NS" panose="02020503050405090304"/>
                <a:sym typeface="思源黑体 Medium" panose="020B0600000000000000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zh-CN" altLang="en-US" dirty="0">
                  <a:solidFill>
                    <a:srgbClr val="0E0E0E"/>
                  </a:solidFill>
                  <a:latin typeface=".SF NS" panose="02020503050405090304"/>
                  <a:sym typeface="思源黑体 Medium" panose="020B0600000000000000" pitchFamily="34" charset="-122"/>
                </a:rPr>
                <a:t>实现方式：</a:t>
              </a:r>
              <a:endParaRPr lang="en-US" altLang="zh-CN" dirty="0">
                <a:solidFill>
                  <a:srgbClr val="0E0E0E"/>
                </a:solidFill>
                <a:latin typeface=".SF NS" panose="02020503050405090304"/>
                <a:sym typeface="思源黑体 Medium" panose="020B0600000000000000" pitchFamily="34" charset="-122"/>
              </a:endParaRP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zh-CN" altLang="en-US" dirty="0">
                  <a:solidFill>
                    <a:srgbClr val="0E0E0E"/>
                  </a:solidFill>
                  <a:latin typeface=".SF NS" panose="02020503050405090304"/>
                  <a:sym typeface="思源黑体 Medium" panose="020B0600000000000000" pitchFamily="34" charset="-122"/>
                </a:rPr>
                <a:t>使用</a:t>
              </a:r>
              <a:r>
                <a:rPr lang="en-US" altLang="zh-CN" dirty="0">
                  <a:solidFill>
                    <a:srgbClr val="0E0E0E"/>
                  </a:solidFill>
                  <a:latin typeface=".SF NS" panose="02020503050405090304"/>
                  <a:sym typeface="思源黑体 Medium" panose="020B0600000000000000" pitchFamily="34" charset="-122"/>
                </a:rPr>
                <a:t>Django </a:t>
              </a:r>
              <a:r>
                <a:rPr lang="zh-CN" altLang="en-US" dirty="0">
                  <a:solidFill>
                    <a:srgbClr val="0E0E0E"/>
                  </a:solidFill>
                  <a:latin typeface=".SF NS" panose="02020503050405090304"/>
                  <a:sym typeface="思源黑体 Medium" panose="020B0600000000000000" pitchFamily="34" charset="-122"/>
                </a:rPr>
                <a:t>自定义用户模型存储用户数据</a:t>
              </a:r>
              <a:endParaRPr lang="en-US" altLang="zh-CN" dirty="0">
                <a:solidFill>
                  <a:srgbClr val="0E0E0E"/>
                </a:solidFill>
                <a:latin typeface=".SF NS" panose="02020503050405090304"/>
                <a:sym typeface="思源黑体 Medium" panose="020B0600000000000000" pitchFamily="34" charset="-122"/>
              </a:endParaRP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zh-CN" altLang="en-US" dirty="0">
                  <a:solidFill>
                    <a:srgbClr val="0E0E0E"/>
                  </a:solidFill>
                  <a:latin typeface=".SF NS" panose="02020503050405090304"/>
                  <a:sym typeface="思源黑体 Medium" panose="020B0600000000000000" pitchFamily="34" charset="-122"/>
                </a:rPr>
                <a:t>使用</a:t>
              </a:r>
              <a:r>
                <a:rPr lang="en-US" altLang="zh-CN" dirty="0">
                  <a:solidFill>
                    <a:srgbClr val="0E0E0E"/>
                  </a:solidFill>
                  <a:latin typeface=".SF NS" panose="02020503050405090304"/>
                  <a:sym typeface="思源黑体 Medium" panose="020B0600000000000000" pitchFamily="34" charset="-122"/>
                </a:rPr>
                <a:t>Django </a:t>
              </a:r>
              <a:r>
                <a:rPr lang="zh-CN" altLang="en-US" dirty="0">
                  <a:solidFill>
                    <a:srgbClr val="0E0E0E"/>
                  </a:solidFill>
                  <a:latin typeface=".SF NS" panose="02020503050405090304"/>
                  <a:sym typeface="思源黑体 Medium" panose="020B0600000000000000" pitchFamily="34" charset="-122"/>
                </a:rPr>
                <a:t>提供的</a:t>
              </a:r>
              <a:r>
                <a:rPr lang="en-US" altLang="zh-CN" b="0" i="0" dirty="0">
                  <a:solidFill>
                    <a:srgbClr val="323E32"/>
                  </a:solidFill>
                  <a:effectLst/>
                  <a:latin typeface="-apple-system"/>
                </a:rPr>
                <a:t> PBKDF2 </a:t>
              </a:r>
              <a:r>
                <a:rPr lang="zh-CN" altLang="en-US" b="0" i="0" dirty="0">
                  <a:solidFill>
                    <a:srgbClr val="323E32"/>
                  </a:solidFill>
                  <a:effectLst/>
                  <a:latin typeface="-apple-system"/>
                </a:rPr>
                <a:t>算法与 </a:t>
              </a:r>
              <a:r>
                <a:rPr lang="en-US" altLang="zh-CN" b="0" i="0" dirty="0">
                  <a:solidFill>
                    <a:srgbClr val="323E32"/>
                  </a:solidFill>
                  <a:effectLst/>
                  <a:latin typeface="-apple-system"/>
                </a:rPr>
                <a:t>SHA256 </a:t>
              </a:r>
              <a:r>
                <a:rPr lang="zh-CN" altLang="en-US" b="0" i="0" dirty="0">
                  <a:solidFill>
                    <a:srgbClr val="323E32"/>
                  </a:solidFill>
                  <a:effectLst/>
                  <a:latin typeface="-apple-system"/>
                </a:rPr>
                <a:t>哈希值</a:t>
              </a:r>
              <a:r>
                <a:rPr lang="zh-CN" altLang="en-US" dirty="0">
                  <a:solidFill>
                    <a:srgbClr val="0E0E0E"/>
                  </a:solidFill>
                  <a:latin typeface=".SF NS" panose="02020503050405090304"/>
                  <a:sym typeface="思源黑体 Medium" panose="020B0600000000000000" pitchFamily="34" charset="-122"/>
                </a:rPr>
                <a:t>对密码进行加密处理</a:t>
              </a:r>
              <a:endParaRPr lang="en-US" altLang="zh-CN" dirty="0">
                <a:solidFill>
                  <a:srgbClr val="0E0E0E"/>
                </a:solidFill>
                <a:latin typeface=".SF NS" panose="02020503050405090304"/>
                <a:sym typeface="思源黑体 Medium" panose="020B0600000000000000" pitchFamily="34" charset="-122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</a:pPr>
              <a:endParaRPr lang="en-US" altLang="zh-CN" dirty="0">
                <a:solidFill>
                  <a:srgbClr val="0E0E0E"/>
                </a:solidFill>
                <a:latin typeface=".SF NS" panose="02020503050405090304"/>
                <a:sym typeface="思源黑体 Medium" panose="020B0600000000000000" pitchFamily="34" charset="-122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</a:pPr>
              <a:endParaRPr lang="en-US" altLang="zh-CN" dirty="0">
                <a:solidFill>
                  <a:srgbClr val="0E0E0E"/>
                </a:solidFill>
                <a:latin typeface=".SF NS" panose="02020503050405090304"/>
                <a:sym typeface="思源黑体 Medium" panose="020B0600000000000000" pitchFamily="34" charset="-122"/>
              </a:endParaRPr>
            </a:p>
          </p:txBody>
        </p:sp>
        <p:sp>
          <p:nvSpPr>
            <p:cNvPr id="35" name="iṩļïḓè"/>
            <p:cNvSpPr txBox="1"/>
            <p:nvPr/>
          </p:nvSpPr>
          <p:spPr bwMode="auto">
            <a:xfrm>
              <a:off x="935401" y="1633222"/>
              <a:ext cx="3109956" cy="505824"/>
            </a:xfrm>
            <a:prstGeom prst="roundRect">
              <a:avLst>
                <a:gd name="adj" fmla="val 50000"/>
              </a:avLst>
            </a:prstGeom>
            <a:noFill/>
            <a:ln w="9525">
              <a:noFill/>
              <a:miter lim="800000"/>
            </a:ln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800" b="1" dirty="0">
                  <a:latin typeface="华文中宋" panose="02010600040101010101" pitchFamily="2" charset="-122"/>
                  <a:ea typeface="华文中宋" panose="02010600040101010101" pitchFamily="2" charset="-122"/>
                  <a:sym typeface="思源黑体" panose="020B0500000000000000" pitchFamily="34" charset="-122"/>
                </a:rPr>
                <a:t>用户模块</a:t>
              </a:r>
              <a:endPara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120112" y="193980"/>
            <a:ext cx="7630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模块实现 </a:t>
            </a:r>
            <a:r>
              <a:rPr lang="en-US" altLang="zh-CN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		</a:t>
            </a:r>
            <a:r>
              <a:rPr lang="en-US" altLang="zh-CN" sz="2000" b="1" dirty="0">
                <a:solidFill>
                  <a:srgbClr val="475D4A"/>
                </a:solidFill>
                <a:latin typeface="Arial" panose="020B0604020202090204" pitchFamily="34" charset="0"/>
                <a:ea typeface="阿里妈妈数黑体" pitchFamily="2" charset="-122"/>
                <a:cs typeface="Arial" panose="020B0604020202090204" pitchFamily="34" charset="0"/>
              </a:rPr>
              <a:t> Module implementation</a:t>
            </a:r>
            <a:endParaRPr lang="en-US" altLang="zh-CN" sz="2000" b="1" dirty="0">
              <a:solidFill>
                <a:srgbClr val="475D4A"/>
              </a:solidFill>
              <a:latin typeface="Arial" panose="020B0604020202090204" pitchFamily="34" charset="0"/>
              <a:ea typeface="阿里妈妈数黑体" pitchFamily="2" charset="-122"/>
              <a:cs typeface="Arial" panose="020B060402020209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6812" y="127999"/>
            <a:ext cx="1254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04</a:t>
            </a:r>
            <a:endParaRPr lang="zh-CN" altLang="en-US" sz="6000" dirty="0">
              <a:solidFill>
                <a:srgbClr val="475D4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16812" y="3429000"/>
            <a:ext cx="8633487" cy="2532163"/>
            <a:chOff x="935401" y="1633222"/>
            <a:chExt cx="7327544" cy="2532163"/>
          </a:xfrm>
        </p:grpSpPr>
        <p:sp>
          <p:nvSpPr>
            <p:cNvPr id="25" name="Synergistically utilize technically sound portals with frictionless chains. Dramatically customize…"/>
            <p:cNvSpPr txBox="1"/>
            <p:nvPr/>
          </p:nvSpPr>
          <p:spPr>
            <a:xfrm>
              <a:off x="1109522" y="2226393"/>
              <a:ext cx="7153423" cy="1938992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zh-CN" altLang="en-US" dirty="0">
                  <a:solidFill>
                    <a:srgbClr val="0E0E0E"/>
                  </a:solidFill>
                  <a:effectLst/>
                  <a:latin typeface=".SF NS" panose="02020503050405090304"/>
                </a:rPr>
                <a:t>功能</a:t>
              </a:r>
              <a:r>
                <a:rPr lang="zh-CN" altLang="en-US" sz="1600" dirty="0">
                  <a:solidFill>
                    <a:srgbClr val="0E0E0E"/>
                  </a:solidFill>
                  <a:effectLst/>
                  <a:latin typeface=".SF NS" panose="02020503050405090304"/>
                </a:rPr>
                <a:t>：</a:t>
              </a:r>
              <a:endParaRPr lang="en-US" altLang="zh-CN" sz="1600" dirty="0">
                <a:solidFill>
                  <a:srgbClr val="0E0E0E"/>
                </a:solidFill>
                <a:effectLst/>
                <a:latin typeface=".SF NS" panose="02020503050405090304"/>
              </a:endParaRP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zh-CN" altLang="en-US" dirty="0">
                  <a:solidFill>
                    <a:srgbClr val="0E0E0E"/>
                  </a:solidFill>
                  <a:latin typeface=".SF NS" panose="02020503050405090304"/>
                  <a:sym typeface="思源黑体 Medium" panose="020B0600000000000000" pitchFamily="34" charset="-122"/>
                </a:rPr>
                <a:t>商品分类：支持一级分类、二级分类的层级查询</a:t>
              </a:r>
              <a:endParaRPr lang="en-US" altLang="zh-CN" dirty="0">
                <a:solidFill>
                  <a:srgbClr val="0E0E0E"/>
                </a:solidFill>
                <a:latin typeface=".SF NS" panose="02020503050405090304"/>
                <a:sym typeface="思源黑体 Medium" panose="020B0600000000000000" pitchFamily="34" charset="-122"/>
              </a:endParaRP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zh-CN" altLang="en-US" dirty="0">
                  <a:solidFill>
                    <a:srgbClr val="0E0E0E"/>
                  </a:solidFill>
                  <a:latin typeface=".SF NS" panose="02020503050405090304"/>
                  <a:sym typeface="思源黑体 Medium" panose="020B0600000000000000" pitchFamily="34" charset="-122"/>
                </a:rPr>
                <a:t>商品搜索：支持关键字搜索</a:t>
              </a:r>
              <a:endParaRPr lang="en-US" altLang="zh-CN" dirty="0">
                <a:solidFill>
                  <a:srgbClr val="0E0E0E"/>
                </a:solidFill>
                <a:latin typeface=".SF NS" panose="02020503050405090304"/>
                <a:sym typeface="思源黑体 Medium" panose="020B0600000000000000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zh-CN" altLang="en-US" dirty="0">
                  <a:solidFill>
                    <a:srgbClr val="0E0E0E"/>
                  </a:solidFill>
                  <a:latin typeface=".SF NS" panose="02020503050405090304"/>
                  <a:sym typeface="思源黑体 Medium" panose="020B0600000000000000" pitchFamily="34" charset="-122"/>
                </a:rPr>
                <a:t>实现方式：</a:t>
              </a:r>
              <a:endParaRPr lang="en-US" altLang="zh-CN" dirty="0">
                <a:solidFill>
                  <a:srgbClr val="0E0E0E"/>
                </a:solidFill>
                <a:latin typeface=".SF NS" panose="02020503050405090304"/>
                <a:sym typeface="思源黑体 Medium" panose="020B0600000000000000" pitchFamily="34" charset="-122"/>
              </a:endParaRP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zh-CN" altLang="en-US" dirty="0">
                  <a:solidFill>
                    <a:srgbClr val="0E0E0E"/>
                  </a:solidFill>
                  <a:latin typeface=".SF NS" panose="02020503050405090304"/>
                  <a:sym typeface="思源黑体 Medium" panose="020B0600000000000000" pitchFamily="34" charset="-122"/>
                </a:rPr>
                <a:t>后端：使用正则表达式匹配进行关键词搜索，使用</a:t>
              </a:r>
              <a:r>
                <a:rPr lang="en-US" altLang="zh-CN" dirty="0">
                  <a:solidFill>
                    <a:srgbClr val="0E0E0E"/>
                  </a:solidFill>
                  <a:latin typeface=".SF NS" panose="02020503050405090304"/>
                  <a:sym typeface="思源黑体 Medium" panose="020B0600000000000000" pitchFamily="34" charset="-122"/>
                </a:rPr>
                <a:t>Django ORM</a:t>
              </a:r>
              <a:r>
                <a:rPr lang="zh-CN" altLang="en-US" dirty="0">
                  <a:solidFill>
                    <a:srgbClr val="0E0E0E"/>
                  </a:solidFill>
                  <a:latin typeface=".SF NS" panose="02020503050405090304"/>
                  <a:sym typeface="思源黑体 Medium" panose="020B0600000000000000" pitchFamily="34" charset="-122"/>
                </a:rPr>
                <a:t>处理商品查询</a:t>
              </a:r>
              <a:endParaRPr lang="en-US" altLang="zh-CN" dirty="0">
                <a:solidFill>
                  <a:srgbClr val="0E0E0E"/>
                </a:solidFill>
                <a:latin typeface=".SF NS" panose="02020503050405090304"/>
                <a:sym typeface="思源黑体 Medium" panose="020B0600000000000000" pitchFamily="34" charset="-122"/>
              </a:endParaRP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zh-CN" altLang="en-US" dirty="0">
                  <a:solidFill>
                    <a:srgbClr val="0E0E0E"/>
                  </a:solidFill>
                  <a:latin typeface=".SF NS" panose="02020503050405090304"/>
                  <a:sym typeface="思源黑体 Medium" panose="020B0600000000000000" pitchFamily="34" charset="-122"/>
                </a:rPr>
                <a:t>数据库：分类表与商品表使用外键关联，方便查询</a:t>
              </a:r>
              <a:endParaRPr lang="en-US" altLang="zh-CN" dirty="0">
                <a:solidFill>
                  <a:srgbClr val="0E0E0E"/>
                </a:solidFill>
                <a:latin typeface=".SF NS" panose="02020503050405090304"/>
                <a:sym typeface="思源黑体 Medium" panose="020B0600000000000000" pitchFamily="34" charset="-122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</a:pPr>
              <a:endParaRPr lang="en-US" altLang="zh-CN" dirty="0">
                <a:solidFill>
                  <a:srgbClr val="0E0E0E"/>
                </a:solidFill>
                <a:latin typeface=".SF NS" panose="02020503050405090304"/>
                <a:sym typeface="思源黑体 Medium" panose="020B0600000000000000" pitchFamily="34" charset="-122"/>
              </a:endParaRPr>
            </a:p>
          </p:txBody>
        </p:sp>
        <p:sp>
          <p:nvSpPr>
            <p:cNvPr id="26" name="iṩļïḓè"/>
            <p:cNvSpPr txBox="1"/>
            <p:nvPr/>
          </p:nvSpPr>
          <p:spPr bwMode="auto">
            <a:xfrm>
              <a:off x="935401" y="1633222"/>
              <a:ext cx="3109956" cy="505824"/>
            </a:xfrm>
            <a:prstGeom prst="roundRect">
              <a:avLst>
                <a:gd name="adj" fmla="val 50000"/>
              </a:avLst>
            </a:prstGeom>
            <a:noFill/>
            <a:ln w="9525">
              <a:noFill/>
              <a:miter lim="800000"/>
            </a:ln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800" b="1" dirty="0">
                  <a:latin typeface="华文中宋" panose="02010600040101010101" pitchFamily="2" charset="-122"/>
                  <a:ea typeface="华文中宋" panose="02010600040101010101" pitchFamily="2" charset="-122"/>
                  <a:sym typeface="思源黑体" panose="020B0500000000000000" pitchFamily="34" charset="-122"/>
                </a:rPr>
                <a:t>商品管理类模块</a:t>
              </a:r>
              <a:endPara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  <a:sym typeface="思源黑体" panose="020B0500000000000000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50299" y="1583512"/>
            <a:ext cx="3047971" cy="4058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116812" y="3814097"/>
            <a:ext cx="8283406" cy="2255164"/>
            <a:chOff x="935401" y="1633222"/>
            <a:chExt cx="7030418" cy="2255164"/>
          </a:xfrm>
        </p:grpSpPr>
        <p:sp>
          <p:nvSpPr>
            <p:cNvPr id="34" name="Synergistically utilize technically sound portals with frictionless chains. Dramatically customize…"/>
            <p:cNvSpPr txBox="1"/>
            <p:nvPr/>
          </p:nvSpPr>
          <p:spPr>
            <a:xfrm>
              <a:off x="1109522" y="2226393"/>
              <a:ext cx="6856297" cy="166199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zh-CN" altLang="en-US" dirty="0"/>
                <a:t>功能：</a:t>
              </a:r>
              <a:endParaRPr lang="zh-CN" altLang="en-US" dirty="0"/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zh-CN" altLang="en-US" dirty="0"/>
                <a:t>订单创建：将用户选购的商品加入订单。</a:t>
              </a:r>
              <a:endParaRPr lang="zh-CN" altLang="en-US" dirty="0"/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zh-CN" altLang="en-US" dirty="0"/>
                <a:t>订单查询：按时间或状态查询历史订单。</a:t>
              </a:r>
              <a:endParaRPr lang="zh-CN" altLang="en-US" dirty="0"/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zh-CN" altLang="en-US" dirty="0"/>
                <a:t>实现方式：</a:t>
              </a:r>
              <a:endParaRPr lang="zh-CN" altLang="en-US" dirty="0"/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zh-CN" altLang="en-US" dirty="0"/>
                <a:t>使用 </a:t>
              </a:r>
              <a:r>
                <a:rPr lang="en-US" altLang="zh-CN" dirty="0"/>
                <a:t>Django ORM </a:t>
              </a:r>
              <a:r>
                <a:rPr lang="zh-CN" altLang="en-US" dirty="0"/>
                <a:t>定义订单和订单项模型。</a:t>
              </a:r>
              <a:endParaRPr lang="zh-CN" altLang="en-US" dirty="0"/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zh-CN" altLang="en-US" dirty="0"/>
                <a:t>支付状态存储在数据库。</a:t>
              </a:r>
              <a:endParaRPr lang="zh-CN" altLang="en-US" dirty="0"/>
            </a:p>
          </p:txBody>
        </p:sp>
        <p:sp>
          <p:nvSpPr>
            <p:cNvPr id="35" name="iṩļïḓè"/>
            <p:cNvSpPr txBox="1"/>
            <p:nvPr/>
          </p:nvSpPr>
          <p:spPr bwMode="auto">
            <a:xfrm>
              <a:off x="935401" y="1633222"/>
              <a:ext cx="3109956" cy="505824"/>
            </a:xfrm>
            <a:prstGeom prst="roundRect">
              <a:avLst>
                <a:gd name="adj" fmla="val 50000"/>
              </a:avLst>
            </a:prstGeom>
            <a:noFill/>
            <a:ln w="9525">
              <a:noFill/>
              <a:miter lim="800000"/>
            </a:ln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800" b="1" dirty="0">
                  <a:latin typeface="华文中宋" panose="02010600040101010101" pitchFamily="2" charset="-122"/>
                  <a:ea typeface="华文中宋" panose="02010600040101010101" pitchFamily="2" charset="-122"/>
                  <a:sym typeface="思源黑体" panose="020B0500000000000000" pitchFamily="34" charset="-122"/>
                </a:rPr>
                <a:t>订单模块</a:t>
              </a:r>
              <a:endPara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120112" y="193980"/>
            <a:ext cx="7630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模块实现 </a:t>
            </a:r>
            <a:r>
              <a:rPr lang="en-US" altLang="zh-CN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		</a:t>
            </a:r>
            <a:r>
              <a:rPr lang="en-US" altLang="zh-CN" sz="2000" b="1" dirty="0">
                <a:solidFill>
                  <a:srgbClr val="475D4A"/>
                </a:solidFill>
                <a:latin typeface="Arial" panose="020B0604020202090204" pitchFamily="34" charset="0"/>
                <a:ea typeface="阿里妈妈数黑体" pitchFamily="2" charset="-122"/>
                <a:cs typeface="Arial" panose="020B0604020202090204" pitchFamily="34" charset="0"/>
              </a:rPr>
              <a:t> Module implementation</a:t>
            </a:r>
            <a:endParaRPr lang="en-US" altLang="zh-CN" sz="2000" b="1" dirty="0">
              <a:solidFill>
                <a:srgbClr val="475D4A"/>
              </a:solidFill>
              <a:latin typeface="Arial" panose="020B0604020202090204" pitchFamily="34" charset="0"/>
              <a:ea typeface="阿里妈妈数黑体" pitchFamily="2" charset="-122"/>
              <a:cs typeface="Arial" panose="020B060402020209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6812" y="127999"/>
            <a:ext cx="1254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04</a:t>
            </a:r>
            <a:endParaRPr lang="zh-CN" altLang="en-US" sz="6000" dirty="0">
              <a:solidFill>
                <a:srgbClr val="475D4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16812" y="1143662"/>
            <a:ext cx="8633487" cy="3086161"/>
            <a:chOff x="935401" y="1633222"/>
            <a:chExt cx="7327544" cy="3086161"/>
          </a:xfrm>
        </p:grpSpPr>
        <p:sp>
          <p:nvSpPr>
            <p:cNvPr id="22" name="Synergistically utilize technically sound portals with frictionless chains. Dramatically customize…"/>
            <p:cNvSpPr txBox="1"/>
            <p:nvPr/>
          </p:nvSpPr>
          <p:spPr>
            <a:xfrm>
              <a:off x="1109522" y="2226393"/>
              <a:ext cx="7153423" cy="2492990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zh-CN" altLang="en-US" dirty="0">
                  <a:solidFill>
                    <a:srgbClr val="0E0E0E"/>
                  </a:solidFill>
                  <a:effectLst/>
                  <a:latin typeface=".SF NS" panose="02020503050405090304"/>
                </a:rPr>
                <a:t>功能</a:t>
              </a:r>
              <a:r>
                <a:rPr lang="zh-CN" altLang="en-US" sz="1600" dirty="0">
                  <a:solidFill>
                    <a:srgbClr val="0E0E0E"/>
                  </a:solidFill>
                  <a:effectLst/>
                  <a:latin typeface=".SF NS" panose="02020503050405090304"/>
                </a:rPr>
                <a:t>：</a:t>
              </a:r>
              <a:endParaRPr lang="en-US" altLang="zh-CN" sz="1600" dirty="0">
                <a:solidFill>
                  <a:srgbClr val="0E0E0E"/>
                </a:solidFill>
                <a:effectLst/>
                <a:latin typeface=".SF NS" panose="02020503050405090304"/>
              </a:endParaRP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zh-CN" altLang="en-US" dirty="0"/>
                <a:t>添加商品到购物车</a:t>
              </a:r>
              <a:endParaRPr lang="en-US" altLang="zh-CN" dirty="0"/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zh-CN" altLang="en-US" dirty="0"/>
                <a:t>修改购物车商品数量</a:t>
              </a:r>
              <a:r>
                <a:rPr lang="zh-CN" altLang="en-US" dirty="0">
                  <a:solidFill>
                    <a:srgbClr val="0E0E0E"/>
                  </a:solidFill>
                  <a:latin typeface=".SF NS" panose="02020503050405090304"/>
                  <a:sym typeface="思源黑体 Medium" panose="020B0600000000000000" pitchFamily="34" charset="-122"/>
                </a:rPr>
                <a:t>：支持账号、密码注册，校验账号唯一性</a:t>
              </a:r>
              <a:endParaRPr lang="en-US" altLang="zh-CN" dirty="0">
                <a:solidFill>
                  <a:srgbClr val="0E0E0E"/>
                </a:solidFill>
                <a:latin typeface=".SF NS" panose="02020503050405090304"/>
                <a:sym typeface="思源黑体 Medium" panose="020B0600000000000000" pitchFamily="34" charset="-122"/>
              </a:endParaRP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zh-CN" altLang="en-US" dirty="0"/>
                <a:t>删除购物车商品</a:t>
              </a:r>
              <a:r>
                <a:rPr lang="zh-CN" altLang="en-US" dirty="0">
                  <a:solidFill>
                    <a:srgbClr val="0E0E0E"/>
                  </a:solidFill>
                  <a:latin typeface=".SF NS" panose="02020503050405090304"/>
                  <a:sym typeface="思源黑体 Medium" panose="020B0600000000000000" pitchFamily="34" charset="-122"/>
                </a:rPr>
                <a:t>：支持加密校验，并返回</a:t>
              </a:r>
              <a:r>
                <a:rPr lang="en-US" altLang="zh-CN" dirty="0">
                  <a:solidFill>
                    <a:srgbClr val="0E0E0E"/>
                  </a:solidFill>
                  <a:latin typeface=".SF NS" panose="02020503050405090304"/>
                  <a:sym typeface="思源黑体 Medium" panose="020B0600000000000000" pitchFamily="34" charset="-122"/>
                </a:rPr>
                <a:t>JWT Token</a:t>
              </a:r>
              <a:r>
                <a:rPr lang="zh-CN" altLang="en-US" dirty="0">
                  <a:solidFill>
                    <a:srgbClr val="0E0E0E"/>
                  </a:solidFill>
                  <a:latin typeface=".SF NS" panose="02020503050405090304"/>
                  <a:sym typeface="思源黑体 Medium" panose="020B0600000000000000" pitchFamily="34" charset="-122"/>
                </a:rPr>
                <a:t>用于后续用户订单操作</a:t>
              </a:r>
              <a:endParaRPr lang="en-US" altLang="zh-CN" dirty="0">
                <a:solidFill>
                  <a:srgbClr val="0E0E0E"/>
                </a:solidFill>
                <a:latin typeface=".SF NS" panose="02020503050405090304"/>
                <a:sym typeface="思源黑体 Medium" panose="020B0600000000000000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zh-CN" altLang="en-US" dirty="0">
                  <a:solidFill>
                    <a:srgbClr val="0E0E0E"/>
                  </a:solidFill>
                  <a:latin typeface=".SF NS" panose="02020503050405090304"/>
                  <a:sym typeface="思源黑体 Medium" panose="020B0600000000000000" pitchFamily="34" charset="-122"/>
                </a:rPr>
                <a:t>实现方式：</a:t>
              </a:r>
              <a:endParaRPr lang="en-US" altLang="zh-CN" dirty="0">
                <a:solidFill>
                  <a:srgbClr val="0E0E0E"/>
                </a:solidFill>
                <a:latin typeface=".SF NS" panose="02020503050405090304"/>
                <a:sym typeface="思源黑体 Medium" panose="020B0600000000000000" pitchFamily="34" charset="-122"/>
              </a:endParaRP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zh-CN" altLang="en-US" dirty="0">
                  <a:solidFill>
                    <a:srgbClr val="0E0E0E"/>
                  </a:solidFill>
                  <a:latin typeface=".SF NS" panose="02020503050405090304"/>
                  <a:sym typeface="思源黑体 Medium" panose="020B0600000000000000" pitchFamily="34" charset="-122"/>
                </a:rPr>
                <a:t>使用</a:t>
              </a:r>
              <a:r>
                <a:rPr lang="en-US" altLang="zh-CN" dirty="0">
                  <a:solidFill>
                    <a:srgbClr val="0E0E0E"/>
                  </a:solidFill>
                  <a:latin typeface=".SF NS" panose="02020503050405090304"/>
                  <a:sym typeface="思源黑体 Medium" panose="020B0600000000000000" pitchFamily="34" charset="-122"/>
                </a:rPr>
                <a:t>Django </a:t>
              </a:r>
              <a:r>
                <a:rPr lang="zh-CN" altLang="en-US" dirty="0">
                  <a:solidFill>
                    <a:srgbClr val="0E0E0E"/>
                  </a:solidFill>
                  <a:latin typeface=".SF NS" panose="02020503050405090304"/>
                  <a:sym typeface="思源黑体 Medium" panose="020B0600000000000000" pitchFamily="34" charset="-122"/>
                </a:rPr>
                <a:t>自定义用户模型存储用户数据</a:t>
              </a:r>
              <a:endParaRPr lang="en-US" altLang="zh-CN" dirty="0">
                <a:solidFill>
                  <a:srgbClr val="0E0E0E"/>
                </a:solidFill>
                <a:latin typeface=".SF NS" panose="02020503050405090304"/>
                <a:sym typeface="思源黑体 Medium" panose="020B0600000000000000" pitchFamily="34" charset="-122"/>
              </a:endParaRP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zh-CN" altLang="en-US" dirty="0">
                  <a:solidFill>
                    <a:srgbClr val="0E0E0E"/>
                  </a:solidFill>
                  <a:latin typeface=".SF NS" panose="02020503050405090304"/>
                  <a:sym typeface="思源黑体 Medium" panose="020B0600000000000000" pitchFamily="34" charset="-122"/>
                </a:rPr>
                <a:t>使用</a:t>
              </a:r>
              <a:r>
                <a:rPr lang="en-US" altLang="zh-CN" dirty="0">
                  <a:solidFill>
                    <a:srgbClr val="0E0E0E"/>
                  </a:solidFill>
                  <a:latin typeface=".SF NS" panose="02020503050405090304"/>
                  <a:sym typeface="思源黑体 Medium" panose="020B0600000000000000" pitchFamily="34" charset="-122"/>
                </a:rPr>
                <a:t>Django </a:t>
              </a:r>
              <a:r>
                <a:rPr lang="zh-CN" altLang="en-US" dirty="0">
                  <a:solidFill>
                    <a:srgbClr val="0E0E0E"/>
                  </a:solidFill>
                  <a:latin typeface=".SF NS" panose="02020503050405090304"/>
                  <a:sym typeface="思源黑体 Medium" panose="020B0600000000000000" pitchFamily="34" charset="-122"/>
                </a:rPr>
                <a:t>提供的</a:t>
              </a:r>
              <a:r>
                <a:rPr lang="en-US" altLang="zh-CN" b="0" i="0" dirty="0">
                  <a:solidFill>
                    <a:srgbClr val="323E32"/>
                  </a:solidFill>
                  <a:effectLst/>
                  <a:latin typeface="-apple-system"/>
                </a:rPr>
                <a:t> PBKDF2 </a:t>
              </a:r>
              <a:r>
                <a:rPr lang="zh-CN" altLang="en-US" b="0" i="0" dirty="0">
                  <a:solidFill>
                    <a:srgbClr val="323E32"/>
                  </a:solidFill>
                  <a:effectLst/>
                  <a:latin typeface="-apple-system"/>
                </a:rPr>
                <a:t>算法与 </a:t>
              </a:r>
              <a:r>
                <a:rPr lang="en-US" altLang="zh-CN" b="0" i="0" dirty="0">
                  <a:solidFill>
                    <a:srgbClr val="323E32"/>
                  </a:solidFill>
                  <a:effectLst/>
                  <a:latin typeface="-apple-system"/>
                </a:rPr>
                <a:t>SHA256 </a:t>
              </a:r>
              <a:r>
                <a:rPr lang="zh-CN" altLang="en-US" b="0" i="0" dirty="0">
                  <a:solidFill>
                    <a:srgbClr val="323E32"/>
                  </a:solidFill>
                  <a:effectLst/>
                  <a:latin typeface="-apple-system"/>
                </a:rPr>
                <a:t>哈希值</a:t>
              </a:r>
              <a:r>
                <a:rPr lang="zh-CN" altLang="en-US" dirty="0">
                  <a:solidFill>
                    <a:srgbClr val="0E0E0E"/>
                  </a:solidFill>
                  <a:latin typeface=".SF NS" panose="02020503050405090304"/>
                  <a:sym typeface="思源黑体 Medium" panose="020B0600000000000000" pitchFamily="34" charset="-122"/>
                </a:rPr>
                <a:t>对密码进行加密处理</a:t>
              </a:r>
              <a:endParaRPr lang="en-US" altLang="zh-CN" dirty="0">
                <a:solidFill>
                  <a:srgbClr val="0E0E0E"/>
                </a:solidFill>
                <a:latin typeface=".SF NS" panose="02020503050405090304"/>
                <a:sym typeface="思源黑体 Medium" panose="020B0600000000000000" pitchFamily="34" charset="-122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</a:pPr>
              <a:endParaRPr lang="en-US" altLang="zh-CN" dirty="0">
                <a:solidFill>
                  <a:srgbClr val="0E0E0E"/>
                </a:solidFill>
                <a:latin typeface=".SF NS" panose="02020503050405090304"/>
                <a:sym typeface="思源黑体 Medium" panose="020B0600000000000000" pitchFamily="34" charset="-122"/>
              </a:endParaRPr>
            </a:p>
            <a:p>
              <a:pPr marL="742950" lvl="1" indent="-285750">
                <a:buFont typeface="Wingdings" panose="05000000000000000000" pitchFamily="2" charset="2"/>
                <a:buChar char="l"/>
              </a:pPr>
              <a:endParaRPr lang="en-US" altLang="zh-CN" dirty="0">
                <a:solidFill>
                  <a:srgbClr val="0E0E0E"/>
                </a:solidFill>
                <a:latin typeface=".SF NS" panose="02020503050405090304"/>
                <a:sym typeface="思源黑体 Medium" panose="020B0600000000000000" pitchFamily="34" charset="-122"/>
              </a:endParaRPr>
            </a:p>
          </p:txBody>
        </p:sp>
        <p:sp>
          <p:nvSpPr>
            <p:cNvPr id="23" name="iṩļïḓè"/>
            <p:cNvSpPr txBox="1"/>
            <p:nvPr/>
          </p:nvSpPr>
          <p:spPr bwMode="auto">
            <a:xfrm>
              <a:off x="935401" y="1633222"/>
              <a:ext cx="3109956" cy="505824"/>
            </a:xfrm>
            <a:prstGeom prst="roundRect">
              <a:avLst>
                <a:gd name="adj" fmla="val 50000"/>
              </a:avLst>
            </a:prstGeom>
            <a:noFill/>
            <a:ln w="9525">
              <a:noFill/>
              <a:miter lim="800000"/>
            </a:ln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800" b="1" dirty="0">
                  <a:latin typeface="华文中宋" panose="02010600040101010101" pitchFamily="2" charset="-122"/>
                  <a:ea typeface="华文中宋" panose="02010600040101010101" pitchFamily="2" charset="-122"/>
                  <a:sym typeface="思源黑体" panose="020B0500000000000000" pitchFamily="34" charset="-122"/>
                </a:rPr>
                <a:t>购物车模块</a:t>
              </a:r>
              <a:endPara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  <a:sym typeface="思源黑体" panose="020B0500000000000000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23321" y="1518310"/>
            <a:ext cx="3015688" cy="43020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!!图片"/>
          <p:cNvSpPr/>
          <p:nvPr/>
        </p:nvSpPr>
        <p:spPr>
          <a:xfrm>
            <a:off x="-3371183" y="-603128"/>
            <a:ext cx="9297242" cy="9010676"/>
          </a:xfrm>
          <a:prstGeom prst="flowChartConnector">
            <a:avLst/>
          </a:prstGeom>
          <a:blipFill dpi="0" rotWithShape="1">
            <a:blip r:embed="rId1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762" t="-17085" r="-17406" b="-17082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椭圆 27"/>
          <p:cNvSpPr/>
          <p:nvPr/>
        </p:nvSpPr>
        <p:spPr>
          <a:xfrm>
            <a:off x="-3322359" y="-751984"/>
            <a:ext cx="9208493" cy="8933457"/>
          </a:xfrm>
          <a:prstGeom prst="ellipse">
            <a:avLst/>
          </a:prstGeom>
          <a:noFill/>
          <a:ln w="38100">
            <a:solidFill>
              <a:srgbClr val="6B6555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566141" y="1227380"/>
            <a:ext cx="4356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rgbClr val="FECA07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目录</a:t>
            </a:r>
            <a:endParaRPr lang="en-US" altLang="zh-CN" sz="7200" dirty="0">
              <a:solidFill>
                <a:srgbClr val="FECA07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4" name="!!矩形 43"/>
          <p:cNvSpPr/>
          <p:nvPr/>
        </p:nvSpPr>
        <p:spPr>
          <a:xfrm>
            <a:off x="683861" y="2931584"/>
            <a:ext cx="4462297" cy="285544"/>
          </a:xfrm>
          <a:prstGeom prst="rect">
            <a:avLst/>
          </a:prstGeom>
          <a:solidFill>
            <a:srgbClr val="475D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566141" y="1923834"/>
            <a:ext cx="49004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chemeClr val="bg1">
                    <a:lumMod val="75000"/>
                  </a:schemeClr>
                </a:solidFill>
                <a:latin typeface="Arial" panose="020B0604020202090204" pitchFamily="34" charset="0"/>
                <a:ea typeface="阿里妈妈数黑体" pitchFamily="2" charset="-122"/>
                <a:cs typeface="Arial" panose="020B0604020202090204" pitchFamily="34" charset="0"/>
              </a:rPr>
              <a:t>Directory</a:t>
            </a:r>
            <a:endParaRPr lang="zh-CN" altLang="en-US" sz="8800" dirty="0">
              <a:solidFill>
                <a:schemeClr val="bg1">
                  <a:lumMod val="75000"/>
                </a:schemeClr>
              </a:solidFill>
              <a:latin typeface="Arial" panose="020B0604020202090204" pitchFamily="34" charset="0"/>
              <a:ea typeface="阿里妈妈数黑体" pitchFamily="2" charset="-122"/>
              <a:cs typeface="Arial" panose="020B0604020202090204" pitchFamily="34" charset="0"/>
            </a:endParaRPr>
          </a:p>
        </p:txBody>
      </p:sp>
      <p:sp>
        <p:nvSpPr>
          <p:cNvPr id="52" name="矩形: 圆角 51"/>
          <p:cNvSpPr/>
          <p:nvPr/>
        </p:nvSpPr>
        <p:spPr>
          <a:xfrm>
            <a:off x="6758912" y="1313314"/>
            <a:ext cx="3425843" cy="733289"/>
          </a:xfrm>
          <a:prstGeom prst="roundRect">
            <a:avLst>
              <a:gd name="adj" fmla="val 50000"/>
            </a:avLst>
          </a:prstGeom>
          <a:solidFill>
            <a:srgbClr val="475D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6616700" y="1324338"/>
            <a:ext cx="814319" cy="726895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" name="文本框 70"/>
          <p:cNvSpPr txBox="1"/>
          <p:nvPr/>
        </p:nvSpPr>
        <p:spPr>
          <a:xfrm>
            <a:off x="7431019" y="1455163"/>
            <a:ext cx="1518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需求分析</a:t>
            </a:r>
            <a:endParaRPr lang="en-US" altLang="zh-CN" sz="2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6702242" y="1372897"/>
            <a:ext cx="814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01</a:t>
            </a:r>
            <a:endParaRPr lang="zh-CN" altLang="en-US" sz="3200" b="1" dirty="0">
              <a:solidFill>
                <a:schemeClr val="bg2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86" name="直接连接符 85"/>
          <p:cNvCxnSpPr/>
          <p:nvPr/>
        </p:nvCxnSpPr>
        <p:spPr>
          <a:xfrm>
            <a:off x="6521236" y="848738"/>
            <a:ext cx="56388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/>
        </p:nvCxnSpPr>
        <p:spPr>
          <a:xfrm>
            <a:off x="6616700" y="6451600"/>
            <a:ext cx="5543336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!!椭圆 2"/>
          <p:cNvSpPr/>
          <p:nvPr/>
        </p:nvSpPr>
        <p:spPr>
          <a:xfrm>
            <a:off x="6213052" y="743805"/>
            <a:ext cx="209866" cy="209866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!!椭圆 7"/>
          <p:cNvSpPr/>
          <p:nvPr/>
        </p:nvSpPr>
        <p:spPr>
          <a:xfrm>
            <a:off x="6213052" y="6346667"/>
            <a:ext cx="209866" cy="209866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51"/>
          <p:cNvSpPr/>
          <p:nvPr/>
        </p:nvSpPr>
        <p:spPr>
          <a:xfrm>
            <a:off x="6758912" y="2106186"/>
            <a:ext cx="3425843" cy="733289"/>
          </a:xfrm>
          <a:prstGeom prst="roundRect">
            <a:avLst>
              <a:gd name="adj" fmla="val 50000"/>
            </a:avLst>
          </a:prstGeom>
          <a:solidFill>
            <a:srgbClr val="475D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6616700" y="2117210"/>
            <a:ext cx="814319" cy="726895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431019" y="2248035"/>
            <a:ext cx="3096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系统框架与分工</a:t>
            </a:r>
            <a:endParaRPr lang="en-US" altLang="zh-CN" sz="2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02242" y="2165769"/>
            <a:ext cx="814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02</a:t>
            </a:r>
            <a:endParaRPr lang="zh-CN" altLang="en-US" sz="3200" b="1" dirty="0">
              <a:solidFill>
                <a:schemeClr val="bg2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矩形: 圆角 51"/>
          <p:cNvSpPr/>
          <p:nvPr/>
        </p:nvSpPr>
        <p:spPr>
          <a:xfrm>
            <a:off x="6758912" y="2888034"/>
            <a:ext cx="3425843" cy="733289"/>
          </a:xfrm>
          <a:prstGeom prst="roundRect">
            <a:avLst>
              <a:gd name="adj" fmla="val 50000"/>
            </a:avLst>
          </a:prstGeom>
          <a:solidFill>
            <a:srgbClr val="475D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616700" y="2899058"/>
            <a:ext cx="814319" cy="726895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10" name="文本框 70"/>
          <p:cNvSpPr txBox="1"/>
          <p:nvPr/>
        </p:nvSpPr>
        <p:spPr>
          <a:xfrm>
            <a:off x="7431019" y="3029883"/>
            <a:ext cx="2256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工具与技术</a:t>
            </a:r>
            <a:endParaRPr lang="en-US" altLang="zh-CN" sz="2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1" name="文本框 75"/>
          <p:cNvSpPr txBox="1"/>
          <p:nvPr/>
        </p:nvSpPr>
        <p:spPr>
          <a:xfrm>
            <a:off x="6702242" y="2947617"/>
            <a:ext cx="814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dirty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03</a:t>
            </a:r>
            <a:endParaRPr lang="zh-CN" altLang="en-US" sz="3200" b="1" dirty="0">
              <a:solidFill>
                <a:schemeClr val="bg2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2" name="矩形: 圆角 51"/>
          <p:cNvSpPr/>
          <p:nvPr/>
        </p:nvSpPr>
        <p:spPr>
          <a:xfrm>
            <a:off x="6758912" y="3680654"/>
            <a:ext cx="3425843" cy="733289"/>
          </a:xfrm>
          <a:prstGeom prst="roundRect">
            <a:avLst>
              <a:gd name="adj" fmla="val 50000"/>
            </a:avLst>
          </a:prstGeom>
          <a:solidFill>
            <a:srgbClr val="475D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6616700" y="3691678"/>
            <a:ext cx="814319" cy="726895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14" name="文本框 70"/>
          <p:cNvSpPr txBox="1"/>
          <p:nvPr/>
        </p:nvSpPr>
        <p:spPr>
          <a:xfrm>
            <a:off x="7431019" y="3822503"/>
            <a:ext cx="1518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模块实现</a:t>
            </a:r>
            <a:endParaRPr lang="en-US" altLang="zh-CN" sz="2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5" name="文本框 75"/>
          <p:cNvSpPr txBox="1"/>
          <p:nvPr/>
        </p:nvSpPr>
        <p:spPr>
          <a:xfrm>
            <a:off x="6702242" y="3740237"/>
            <a:ext cx="814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dirty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04</a:t>
            </a:r>
            <a:endParaRPr lang="zh-CN" altLang="en-US" sz="3200" b="1" dirty="0">
              <a:solidFill>
                <a:schemeClr val="bg2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6" name="矩形: 圆角 51"/>
          <p:cNvSpPr/>
          <p:nvPr/>
        </p:nvSpPr>
        <p:spPr>
          <a:xfrm>
            <a:off x="6758912" y="4469641"/>
            <a:ext cx="3425843" cy="733289"/>
          </a:xfrm>
          <a:prstGeom prst="roundRect">
            <a:avLst>
              <a:gd name="adj" fmla="val 50000"/>
            </a:avLst>
          </a:prstGeom>
          <a:solidFill>
            <a:srgbClr val="475D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6616700" y="4480665"/>
            <a:ext cx="814319" cy="726895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18" name="文本框 70"/>
          <p:cNvSpPr txBox="1"/>
          <p:nvPr/>
        </p:nvSpPr>
        <p:spPr>
          <a:xfrm>
            <a:off x="7431019" y="4611490"/>
            <a:ext cx="2466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数据库设计</a:t>
            </a:r>
            <a:endParaRPr lang="en-US" altLang="zh-CN" sz="2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9" name="文本框 75"/>
          <p:cNvSpPr txBox="1"/>
          <p:nvPr/>
        </p:nvSpPr>
        <p:spPr>
          <a:xfrm>
            <a:off x="6702242" y="4529224"/>
            <a:ext cx="814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dirty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05</a:t>
            </a:r>
            <a:endParaRPr lang="zh-CN" altLang="en-US" sz="3200" b="1" dirty="0">
              <a:solidFill>
                <a:schemeClr val="bg2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0" name="矩形: 圆角 51"/>
          <p:cNvSpPr/>
          <p:nvPr/>
        </p:nvSpPr>
        <p:spPr>
          <a:xfrm>
            <a:off x="6758912" y="5249105"/>
            <a:ext cx="3425843" cy="733289"/>
          </a:xfrm>
          <a:prstGeom prst="roundRect">
            <a:avLst>
              <a:gd name="adj" fmla="val 50000"/>
            </a:avLst>
          </a:prstGeom>
          <a:solidFill>
            <a:srgbClr val="475D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6616700" y="5260129"/>
            <a:ext cx="814319" cy="726895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22" name="文本框 70"/>
          <p:cNvSpPr txBox="1"/>
          <p:nvPr/>
        </p:nvSpPr>
        <p:spPr>
          <a:xfrm>
            <a:off x="7431019" y="5390954"/>
            <a:ext cx="1518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网页展示</a:t>
            </a:r>
            <a:endParaRPr lang="en-US" altLang="zh-CN" sz="2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3" name="文本框 75"/>
          <p:cNvSpPr txBox="1"/>
          <p:nvPr/>
        </p:nvSpPr>
        <p:spPr>
          <a:xfrm>
            <a:off x="6702242" y="5308688"/>
            <a:ext cx="814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dirty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06</a:t>
            </a:r>
            <a:endParaRPr lang="zh-CN" altLang="en-US" sz="3200" b="1" dirty="0">
              <a:solidFill>
                <a:schemeClr val="bg2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1461"/>
            <a:ext cx="12192000" cy="8140922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0" y="1797050"/>
            <a:ext cx="12192000" cy="3263901"/>
          </a:xfrm>
          <a:prstGeom prst="rect">
            <a:avLst/>
          </a:prstGeom>
          <a:solidFill>
            <a:srgbClr val="475D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406867" y="2674947"/>
            <a:ext cx="702643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数据库设计</a:t>
            </a:r>
            <a:endParaRPr lang="en-US" altLang="zh-CN" sz="60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3200" dirty="0">
                <a:solidFill>
                  <a:schemeClr val="bg1"/>
                </a:solidFill>
                <a:latin typeface="Arial" panose="020B0604020202090204" pitchFamily="34" charset="0"/>
                <a:ea typeface="+mj-ea"/>
                <a:cs typeface="Arial" panose="020B0604020202090204" pitchFamily="34" charset="0"/>
              </a:rPr>
              <a:t>Database design</a:t>
            </a:r>
            <a:endParaRPr lang="en-US" altLang="zh-CN" sz="3200" dirty="0">
              <a:solidFill>
                <a:schemeClr val="bg1"/>
              </a:solidFill>
              <a:latin typeface="Arial" panose="020B0604020202090204" pitchFamily="34" charset="0"/>
              <a:ea typeface="+mj-ea"/>
              <a:cs typeface="Arial" panose="020B0604020202090204" pitchFamily="34" charset="0"/>
            </a:endParaRPr>
          </a:p>
        </p:txBody>
      </p:sp>
      <p:sp>
        <p:nvSpPr>
          <p:cNvPr id="7" name="!!图片"/>
          <p:cNvSpPr/>
          <p:nvPr/>
        </p:nvSpPr>
        <p:spPr>
          <a:xfrm>
            <a:off x="2802063" y="2209799"/>
            <a:ext cx="2468464" cy="2438402"/>
          </a:xfrm>
          <a:prstGeom prst="flowChartConnector">
            <a:avLst/>
          </a:prstGeom>
          <a:blipFill dpi="0" rotWithShape="1">
            <a:blip r:embed="rId2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762" t="-17085" r="-17406" b="-17082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2802063" y="2209799"/>
            <a:ext cx="2468464" cy="2438402"/>
          </a:xfrm>
          <a:prstGeom prst="ellipse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029969" y="2497976"/>
            <a:ext cx="213559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>
                <a:solidFill>
                  <a:srgbClr val="FECA07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05</a:t>
            </a:r>
            <a:endParaRPr lang="zh-CN" altLang="en-US" sz="11500" b="1" dirty="0">
              <a:solidFill>
                <a:srgbClr val="FECA07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31536" y="5372100"/>
            <a:ext cx="530206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150100" y="1483737"/>
            <a:ext cx="50419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!!椭圆 2"/>
          <p:cNvSpPr/>
          <p:nvPr/>
        </p:nvSpPr>
        <p:spPr>
          <a:xfrm>
            <a:off x="6819533" y="1391704"/>
            <a:ext cx="209866" cy="209866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!!椭圆 7"/>
          <p:cNvSpPr/>
          <p:nvPr/>
        </p:nvSpPr>
        <p:spPr>
          <a:xfrm>
            <a:off x="5406867" y="5267167"/>
            <a:ext cx="209866" cy="209866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20111" y="193980"/>
            <a:ext cx="941494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数据库设计</a:t>
            </a:r>
            <a:r>
              <a:rPr lang="en-US" altLang="zh-CN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		</a:t>
            </a:r>
            <a:r>
              <a:rPr lang="en-US" altLang="zh-CN" sz="2000" b="1" dirty="0">
                <a:solidFill>
                  <a:srgbClr val="475D4A"/>
                </a:solidFill>
                <a:latin typeface="Arial" panose="020B0604020202090204" pitchFamily="34" charset="0"/>
                <a:ea typeface="阿里妈妈数黑体" pitchFamily="2" charset="-122"/>
                <a:cs typeface="Arial" panose="020B0604020202090204" pitchFamily="34" charset="0"/>
              </a:rPr>
              <a:t> Database design</a:t>
            </a:r>
            <a:endParaRPr lang="en-US" altLang="zh-CN" sz="2000" b="1" dirty="0">
              <a:solidFill>
                <a:srgbClr val="475D4A"/>
              </a:solidFill>
              <a:latin typeface="Arial" panose="020B0604020202090204" pitchFamily="34" charset="0"/>
              <a:ea typeface="阿里妈妈数黑体" pitchFamily="2" charset="-122"/>
              <a:cs typeface="Arial" panose="020B0604020202090204" pitchFamily="34" charset="0"/>
            </a:endParaRPr>
          </a:p>
          <a:p>
            <a:endParaRPr lang="en-US" altLang="zh-CN" sz="2000" b="1" dirty="0">
              <a:solidFill>
                <a:srgbClr val="475D4A"/>
              </a:solidFill>
              <a:latin typeface="Arial" panose="020B0604020202090204" pitchFamily="34" charset="0"/>
              <a:ea typeface="阿里妈妈数黑体" pitchFamily="2" charset="-122"/>
              <a:cs typeface="Arial" panose="020B060402020209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6812" y="127999"/>
            <a:ext cx="1254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05</a:t>
            </a:r>
            <a:endParaRPr lang="zh-CN" altLang="en-US" sz="6000" dirty="0">
              <a:solidFill>
                <a:srgbClr val="475D4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16812" y="1143662"/>
            <a:ext cx="8633487" cy="870170"/>
            <a:chOff x="935401" y="1633222"/>
            <a:chExt cx="7327544" cy="870170"/>
          </a:xfrm>
        </p:grpSpPr>
        <p:sp>
          <p:nvSpPr>
            <p:cNvPr id="22" name="Synergistically utilize technically sound portals with frictionless chains. Dramatically customize…"/>
            <p:cNvSpPr txBox="1"/>
            <p:nvPr/>
          </p:nvSpPr>
          <p:spPr>
            <a:xfrm>
              <a:off x="1109522" y="2226393"/>
              <a:ext cx="7153423" cy="276999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lstStyle/>
            <a:p>
              <a:endParaRPr lang="en-US" altLang="zh-CN" dirty="0">
                <a:solidFill>
                  <a:srgbClr val="0E0E0E"/>
                </a:solidFill>
                <a:latin typeface=".SF NS" panose="02020503050405090304"/>
                <a:sym typeface="思源黑体 Medium" panose="020B0600000000000000" pitchFamily="34" charset="-122"/>
              </a:endParaRPr>
            </a:p>
          </p:txBody>
        </p:sp>
        <p:sp>
          <p:nvSpPr>
            <p:cNvPr id="23" name="iṩļïḓè"/>
            <p:cNvSpPr txBox="1"/>
            <p:nvPr/>
          </p:nvSpPr>
          <p:spPr bwMode="auto">
            <a:xfrm>
              <a:off x="935401" y="1633222"/>
              <a:ext cx="3109956" cy="505824"/>
            </a:xfrm>
            <a:prstGeom prst="roundRect">
              <a:avLst>
                <a:gd name="adj" fmla="val 50000"/>
              </a:avLst>
            </a:prstGeom>
            <a:noFill/>
            <a:ln w="9525">
              <a:noFill/>
              <a:miter lim="800000"/>
            </a:ln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800" b="1" dirty="0">
                  <a:latin typeface="华文中宋" panose="02010600040101010101" pitchFamily="2" charset="-122"/>
                  <a:ea typeface="华文中宋" panose="02010600040101010101" pitchFamily="2" charset="-122"/>
                  <a:sym typeface="思源黑体" panose="020B0500000000000000" pitchFamily="34" charset="-122"/>
                </a:rPr>
                <a:t>用户</a:t>
              </a:r>
              <a:endPara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  <a:sym typeface="思源黑体" panose="020B0500000000000000" pitchFamily="34" charset="-122"/>
              </a:endParaRPr>
            </a:p>
          </p:txBody>
        </p:sp>
      </p:grpSp>
      <p:pic>
        <p:nvPicPr>
          <p:cNvPr id="3" name="图片 2" descr="图示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66" y="2013832"/>
            <a:ext cx="2482503" cy="266526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590" y="1485881"/>
            <a:ext cx="7772400" cy="44881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20111" y="193980"/>
            <a:ext cx="941494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数据库设计</a:t>
            </a:r>
            <a:r>
              <a:rPr lang="en-US" altLang="zh-CN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		</a:t>
            </a:r>
            <a:r>
              <a:rPr lang="en-US" altLang="zh-CN" sz="2000" b="1" dirty="0">
                <a:solidFill>
                  <a:srgbClr val="475D4A"/>
                </a:solidFill>
                <a:latin typeface="Arial" panose="020B0604020202090204" pitchFamily="34" charset="0"/>
                <a:ea typeface="阿里妈妈数黑体" pitchFamily="2" charset="-122"/>
                <a:cs typeface="Arial" panose="020B0604020202090204" pitchFamily="34" charset="0"/>
              </a:rPr>
              <a:t> Database design</a:t>
            </a:r>
            <a:endParaRPr lang="en-US" altLang="zh-CN" sz="2000" b="1" dirty="0">
              <a:solidFill>
                <a:srgbClr val="475D4A"/>
              </a:solidFill>
              <a:latin typeface="Arial" panose="020B0604020202090204" pitchFamily="34" charset="0"/>
              <a:ea typeface="阿里妈妈数黑体" pitchFamily="2" charset="-122"/>
              <a:cs typeface="Arial" panose="020B0604020202090204" pitchFamily="34" charset="0"/>
            </a:endParaRPr>
          </a:p>
          <a:p>
            <a:endParaRPr lang="en-US" altLang="zh-CN" sz="2000" b="1" dirty="0">
              <a:solidFill>
                <a:srgbClr val="475D4A"/>
              </a:solidFill>
              <a:latin typeface="Arial" panose="020B0604020202090204" pitchFamily="34" charset="0"/>
              <a:ea typeface="阿里妈妈数黑体" pitchFamily="2" charset="-122"/>
              <a:cs typeface="Arial" panose="020B060402020209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6812" y="127999"/>
            <a:ext cx="1254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05</a:t>
            </a:r>
            <a:endParaRPr lang="zh-CN" altLang="en-US" sz="6000" dirty="0">
              <a:solidFill>
                <a:srgbClr val="475D4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16812" y="1143662"/>
            <a:ext cx="8633487" cy="870170"/>
            <a:chOff x="935401" y="1633222"/>
            <a:chExt cx="7327544" cy="870170"/>
          </a:xfrm>
        </p:grpSpPr>
        <p:sp>
          <p:nvSpPr>
            <p:cNvPr id="22" name="Synergistically utilize technically sound portals with frictionless chains. Dramatically customize…"/>
            <p:cNvSpPr txBox="1"/>
            <p:nvPr/>
          </p:nvSpPr>
          <p:spPr>
            <a:xfrm>
              <a:off x="1109522" y="2226393"/>
              <a:ext cx="7153423" cy="276999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lstStyle/>
            <a:p>
              <a:endParaRPr lang="en-US" altLang="zh-CN" dirty="0">
                <a:solidFill>
                  <a:srgbClr val="0E0E0E"/>
                </a:solidFill>
                <a:latin typeface=".SF NS" panose="02020503050405090304"/>
                <a:sym typeface="思源黑体 Medium" panose="020B0600000000000000" pitchFamily="34" charset="-122"/>
              </a:endParaRPr>
            </a:p>
          </p:txBody>
        </p:sp>
        <p:sp>
          <p:nvSpPr>
            <p:cNvPr id="23" name="iṩļïḓè"/>
            <p:cNvSpPr txBox="1"/>
            <p:nvPr/>
          </p:nvSpPr>
          <p:spPr bwMode="auto">
            <a:xfrm>
              <a:off x="935401" y="1633222"/>
              <a:ext cx="3109956" cy="505824"/>
            </a:xfrm>
            <a:prstGeom prst="roundRect">
              <a:avLst>
                <a:gd name="adj" fmla="val 50000"/>
              </a:avLst>
            </a:prstGeom>
            <a:noFill/>
            <a:ln w="9525">
              <a:noFill/>
              <a:miter lim="800000"/>
            </a:ln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800" b="1" dirty="0">
                  <a:latin typeface="华文中宋" panose="02010600040101010101" pitchFamily="2" charset="-122"/>
                  <a:ea typeface="华文中宋" panose="02010600040101010101" pitchFamily="2" charset="-122"/>
                  <a:sym typeface="思源黑体" panose="020B0500000000000000" pitchFamily="34" charset="-122"/>
                </a:rPr>
                <a:t>购物车和订单</a:t>
              </a:r>
              <a:endPara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  <a:sym typeface="思源黑体" panose="020B0500000000000000" pitchFamily="34" charset="-122"/>
              </a:endParaRPr>
            </a:p>
          </p:txBody>
        </p:sp>
      </p:grpSp>
      <p:pic>
        <p:nvPicPr>
          <p:cNvPr id="7" name="图片 6" descr="图示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99" y="2781939"/>
            <a:ext cx="5445201" cy="24265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970" y="1143662"/>
            <a:ext cx="4058085" cy="266332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970" y="3894335"/>
            <a:ext cx="3709086" cy="2695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20111" y="193980"/>
            <a:ext cx="941494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数据库设计</a:t>
            </a:r>
            <a:r>
              <a:rPr lang="en-US" altLang="zh-CN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		</a:t>
            </a:r>
            <a:r>
              <a:rPr lang="en-US" altLang="zh-CN" sz="2000" b="1" dirty="0">
                <a:solidFill>
                  <a:srgbClr val="475D4A"/>
                </a:solidFill>
                <a:latin typeface="Arial" panose="020B0604020202090204" pitchFamily="34" charset="0"/>
                <a:ea typeface="阿里妈妈数黑体" pitchFamily="2" charset="-122"/>
                <a:cs typeface="Arial" panose="020B0604020202090204" pitchFamily="34" charset="0"/>
              </a:rPr>
              <a:t> Database design</a:t>
            </a:r>
            <a:endParaRPr lang="en-US" altLang="zh-CN" sz="2000" b="1" dirty="0">
              <a:solidFill>
                <a:srgbClr val="475D4A"/>
              </a:solidFill>
              <a:latin typeface="Arial" panose="020B0604020202090204" pitchFamily="34" charset="0"/>
              <a:ea typeface="阿里妈妈数黑体" pitchFamily="2" charset="-122"/>
              <a:cs typeface="Arial" panose="020B0604020202090204" pitchFamily="34" charset="0"/>
            </a:endParaRPr>
          </a:p>
          <a:p>
            <a:endParaRPr lang="en-US" altLang="zh-CN" sz="2000" b="1" dirty="0">
              <a:solidFill>
                <a:srgbClr val="475D4A"/>
              </a:solidFill>
              <a:latin typeface="Arial" panose="020B0604020202090204" pitchFamily="34" charset="0"/>
              <a:ea typeface="阿里妈妈数黑体" pitchFamily="2" charset="-122"/>
              <a:cs typeface="Arial" panose="020B060402020209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6812" y="127999"/>
            <a:ext cx="1254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05</a:t>
            </a:r>
            <a:endParaRPr lang="zh-CN" altLang="en-US" sz="6000" dirty="0">
              <a:solidFill>
                <a:srgbClr val="475D4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16812" y="1143662"/>
            <a:ext cx="8633487" cy="870170"/>
            <a:chOff x="935401" y="1633222"/>
            <a:chExt cx="7327544" cy="870170"/>
          </a:xfrm>
        </p:grpSpPr>
        <p:sp>
          <p:nvSpPr>
            <p:cNvPr id="22" name="Synergistically utilize technically sound portals with frictionless chains. Dramatically customize…"/>
            <p:cNvSpPr txBox="1"/>
            <p:nvPr/>
          </p:nvSpPr>
          <p:spPr>
            <a:xfrm>
              <a:off x="1109522" y="2226393"/>
              <a:ext cx="7153423" cy="276999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lstStyle/>
            <a:p>
              <a:endParaRPr lang="en-US" altLang="zh-CN" dirty="0">
                <a:solidFill>
                  <a:srgbClr val="0E0E0E"/>
                </a:solidFill>
                <a:latin typeface=".SF NS" panose="02020503050405090304"/>
                <a:sym typeface="思源黑体 Medium" panose="020B0600000000000000" pitchFamily="34" charset="-122"/>
              </a:endParaRPr>
            </a:p>
          </p:txBody>
        </p:sp>
        <p:sp>
          <p:nvSpPr>
            <p:cNvPr id="23" name="iṩļïḓè"/>
            <p:cNvSpPr txBox="1"/>
            <p:nvPr/>
          </p:nvSpPr>
          <p:spPr bwMode="auto">
            <a:xfrm>
              <a:off x="935401" y="1633222"/>
              <a:ext cx="3109956" cy="505824"/>
            </a:xfrm>
            <a:prstGeom prst="roundRect">
              <a:avLst>
                <a:gd name="adj" fmla="val 50000"/>
              </a:avLst>
            </a:prstGeom>
            <a:noFill/>
            <a:ln w="9525">
              <a:noFill/>
              <a:miter lim="800000"/>
            </a:ln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800" b="1" dirty="0">
                  <a:latin typeface="华文中宋" panose="02010600040101010101" pitchFamily="2" charset="-122"/>
                  <a:ea typeface="华文中宋" panose="02010600040101010101" pitchFamily="2" charset="-122"/>
                  <a:sym typeface="思源黑体" panose="020B0500000000000000" pitchFamily="34" charset="-122"/>
                </a:rPr>
                <a:t>书籍管理</a:t>
              </a:r>
              <a:endPara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  <a:sym typeface="思源黑体" panose="020B0500000000000000" pitchFamily="34" charset="-122"/>
              </a:endParaRPr>
            </a:p>
          </p:txBody>
        </p:sp>
      </p:grpSp>
      <p:pic>
        <p:nvPicPr>
          <p:cNvPr id="9" name="图片 8" descr="图示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66" y="1837663"/>
            <a:ext cx="4667697" cy="404202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942" y="1837663"/>
            <a:ext cx="6378615" cy="3838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20111" y="193980"/>
            <a:ext cx="89771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数据库设计 </a:t>
            </a:r>
            <a:r>
              <a:rPr lang="en-US" altLang="zh-CN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		 </a:t>
            </a:r>
            <a:r>
              <a:rPr lang="en-US" altLang="zh-CN" sz="2000" b="1" dirty="0">
                <a:solidFill>
                  <a:srgbClr val="475D4A"/>
                </a:solidFill>
                <a:latin typeface="Arial" panose="020B0604020202090204" pitchFamily="34" charset="0"/>
                <a:ea typeface="阿里妈妈数黑体" pitchFamily="2" charset="-122"/>
                <a:cs typeface="Arial" panose="020B0604020202090204" pitchFamily="34" charset="0"/>
              </a:rPr>
              <a:t>Database design</a:t>
            </a:r>
            <a:endParaRPr lang="en-US" altLang="zh-CN" sz="2000" b="1" dirty="0">
              <a:solidFill>
                <a:srgbClr val="475D4A"/>
              </a:solidFill>
              <a:latin typeface="Arial" panose="020B0604020202090204" pitchFamily="34" charset="0"/>
              <a:ea typeface="阿里妈妈数黑体" pitchFamily="2" charset="-122"/>
              <a:cs typeface="Arial" panose="020B0604020202090204" pitchFamily="34" charset="0"/>
            </a:endParaRPr>
          </a:p>
          <a:p>
            <a:endParaRPr lang="en-US" altLang="zh-CN" sz="2000" b="1" dirty="0">
              <a:solidFill>
                <a:srgbClr val="475D4A"/>
              </a:solidFill>
              <a:latin typeface="Arial" panose="020B0604020202090204" pitchFamily="34" charset="0"/>
              <a:ea typeface="阿里妈妈数黑体" pitchFamily="2" charset="-122"/>
              <a:cs typeface="Arial" panose="020B0604020202090204" pitchFamily="34" charset="0"/>
            </a:endParaRPr>
          </a:p>
          <a:p>
            <a:endParaRPr lang="en-US" altLang="zh-CN" sz="2000" b="1" dirty="0">
              <a:solidFill>
                <a:srgbClr val="475D4A"/>
              </a:solidFill>
              <a:latin typeface="Arial" panose="020B0604020202090204" pitchFamily="34" charset="0"/>
              <a:ea typeface="阿里妈妈数黑体" pitchFamily="2" charset="-122"/>
              <a:cs typeface="Arial" panose="020B060402020209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6812" y="127999"/>
            <a:ext cx="1254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05</a:t>
            </a:r>
            <a:endParaRPr lang="zh-CN" altLang="en-US" sz="6000" dirty="0">
              <a:solidFill>
                <a:srgbClr val="475D4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7" name="图片 6" descr="图示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221" y="1143662"/>
            <a:ext cx="8220075" cy="4981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1461"/>
            <a:ext cx="12192000" cy="8140922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0" y="1797050"/>
            <a:ext cx="12192000" cy="3263901"/>
          </a:xfrm>
          <a:prstGeom prst="rect">
            <a:avLst/>
          </a:prstGeom>
          <a:solidFill>
            <a:srgbClr val="475D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406867" y="2674947"/>
            <a:ext cx="702643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网页展示</a:t>
            </a:r>
            <a:endParaRPr lang="zh-CN" altLang="en-US" sz="60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3200" dirty="0">
                <a:solidFill>
                  <a:schemeClr val="bg1"/>
                </a:solidFill>
                <a:latin typeface="Arial" panose="020B0604020202090204" pitchFamily="34" charset="0"/>
                <a:ea typeface="+mj-ea"/>
                <a:cs typeface="Arial" panose="020B0604020202090204" pitchFamily="34" charset="0"/>
              </a:rPr>
              <a:t>Web Presentation</a:t>
            </a:r>
            <a:endParaRPr lang="en-US" altLang="zh-CN" sz="3200" dirty="0">
              <a:solidFill>
                <a:schemeClr val="bg1"/>
              </a:solidFill>
              <a:latin typeface="Arial" panose="020B0604020202090204" pitchFamily="34" charset="0"/>
              <a:ea typeface="阿里妈妈数黑体" pitchFamily="2" charset="-122"/>
              <a:cs typeface="Arial" panose="020B0604020202090204" pitchFamily="34" charset="0"/>
            </a:endParaRPr>
          </a:p>
        </p:txBody>
      </p:sp>
      <p:sp>
        <p:nvSpPr>
          <p:cNvPr id="7" name="!!图片"/>
          <p:cNvSpPr/>
          <p:nvPr/>
        </p:nvSpPr>
        <p:spPr>
          <a:xfrm>
            <a:off x="2802063" y="2209799"/>
            <a:ext cx="2468464" cy="2438402"/>
          </a:xfrm>
          <a:prstGeom prst="flowChartConnector">
            <a:avLst/>
          </a:prstGeom>
          <a:blipFill dpi="0" rotWithShape="1">
            <a:blip r:embed="rId2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762" t="-17085" r="-17406" b="-17082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2802063" y="2209799"/>
            <a:ext cx="2468464" cy="2438402"/>
          </a:xfrm>
          <a:prstGeom prst="ellipse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029969" y="2497976"/>
            <a:ext cx="213559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>
                <a:solidFill>
                  <a:srgbClr val="FECA07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06</a:t>
            </a:r>
            <a:endParaRPr lang="zh-CN" altLang="en-US" sz="11500" b="1" dirty="0">
              <a:solidFill>
                <a:srgbClr val="FECA07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31536" y="5372100"/>
            <a:ext cx="530206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150100" y="1483737"/>
            <a:ext cx="50419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!!椭圆 2"/>
          <p:cNvSpPr/>
          <p:nvPr/>
        </p:nvSpPr>
        <p:spPr>
          <a:xfrm>
            <a:off x="6819533" y="1391704"/>
            <a:ext cx="209866" cy="209866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!!椭圆 7"/>
          <p:cNvSpPr/>
          <p:nvPr/>
        </p:nvSpPr>
        <p:spPr>
          <a:xfrm>
            <a:off x="5406867" y="5267167"/>
            <a:ext cx="209866" cy="209866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!!矩形 43"/>
          <p:cNvSpPr/>
          <p:nvPr/>
        </p:nvSpPr>
        <p:spPr>
          <a:xfrm>
            <a:off x="0" y="1498060"/>
            <a:ext cx="12192000" cy="3861880"/>
          </a:xfrm>
          <a:prstGeom prst="rect">
            <a:avLst/>
          </a:prstGeom>
          <a:solidFill>
            <a:srgbClr val="475D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/>
          <p:nvPr/>
        </p:nvCxnSpPr>
        <p:spPr>
          <a:xfrm>
            <a:off x="0" y="3758443"/>
            <a:ext cx="3771900" cy="0"/>
          </a:xfrm>
          <a:prstGeom prst="line">
            <a:avLst/>
          </a:prstGeom>
          <a:ln w="38100">
            <a:solidFill>
              <a:srgbClr val="FECA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0" y="5816600"/>
            <a:ext cx="12192000" cy="0"/>
          </a:xfrm>
          <a:prstGeom prst="line">
            <a:avLst/>
          </a:prstGeom>
          <a:ln w="38100">
            <a:solidFill>
              <a:srgbClr val="5973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0" y="1041399"/>
            <a:ext cx="12192000" cy="0"/>
          </a:xfrm>
          <a:prstGeom prst="line">
            <a:avLst/>
          </a:prstGeom>
          <a:ln w="38100">
            <a:solidFill>
              <a:srgbClr val="5973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8991" b="94006" l="9599" r="89685">
                        <a14:foregroundMark x1="34527" y1="31703" x2="70630" y2="31703"/>
                        <a14:foregroundMark x1="74069" y1="62618" x2="66046" y2="74606"/>
                        <a14:foregroundMark x1="27077" y1="60095" x2="37393" y2="71451"/>
                        <a14:foregroundMark x1="36246" y1="88486" x2="60888" y2="92271"/>
                        <a14:foregroundMark x1="28223" y1="51262" x2="33668" y2="66562"/>
                        <a14:foregroundMark x1="33668" y1="66562" x2="40258" y2="73975"/>
                        <a14:foregroundMark x1="78080" y1="47476" x2="62034" y2="65773"/>
                        <a14:foregroundMark x1="45415" y1="23502" x2="41977" y2="51893"/>
                        <a14:foregroundMark x1="28223" y1="33596" x2="76361" y2="38013"/>
                        <a14:foregroundMark x1="17335" y1="47476" x2="44842" y2="93533"/>
                        <a14:foregroundMark x1="64900" y1="61356" x2="59742" y2="85331"/>
                        <a14:foregroundMark x1="27937" y1="15457" x2="50143" y2="8991"/>
                        <a14:foregroundMark x1="44126" y1="94953" x2="55731" y2="94006"/>
                        <a14:foregroundMark x1="55731" y1="94006" x2="56447" y2="94006"/>
                      </a14:backgroundRemoval>
                    </a14:imgEffect>
                  </a14:imgLayer>
                </a14:imgProps>
              </a:ext>
            </a:extLst>
          </a:blip>
          <a:srcRect l="10069" t="7875" r="8991" b="3566"/>
          <a:stretch>
            <a:fillRect/>
          </a:stretch>
        </p:blipFill>
        <p:spPr>
          <a:xfrm>
            <a:off x="6908800" y="1163442"/>
            <a:ext cx="4559300" cy="4531116"/>
          </a:xfrm>
          <a:prstGeom prst="flowChartConnector">
            <a:avLst/>
          </a:prstGeom>
        </p:spPr>
      </p:pic>
      <p:pic>
        <p:nvPicPr>
          <p:cNvPr id="3" name="图片 2" descr="卡通人物&#10;&#10;低可信度描述已自动生成"/>
          <p:cNvPicPr>
            <a:picLocks noChangeAspect="1"/>
          </p:cNvPicPr>
          <p:nvPr/>
        </p:nvPicPr>
        <p:blipFill rotWithShape="1">
          <a:blip r:embed="rId3">
            <a:alphaModFix amt="8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7" r="12280"/>
          <a:stretch>
            <a:fillRect/>
          </a:stretch>
        </p:blipFill>
        <p:spPr>
          <a:xfrm>
            <a:off x="191229" y="1641908"/>
            <a:ext cx="11809542" cy="3718034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36598" y="1663687"/>
            <a:ext cx="7904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感谢老师</a:t>
            </a:r>
            <a:endParaRPr lang="en-US" altLang="zh-CN" sz="5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5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的批评指正！</a:t>
            </a:r>
            <a:endParaRPr lang="en-US" altLang="zh-CN" sz="5400" b="0" i="0" dirty="0">
              <a:solidFill>
                <a:schemeClr val="bg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b="0" i="0" dirty="0">
                <a:solidFill>
                  <a:schemeClr val="bg1"/>
                </a:solidFill>
                <a:effectLst/>
                <a:latin typeface="Arial" panose="020B0604020202090204" pitchFamily="34" charset="0"/>
              </a:rPr>
              <a:t>Report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Arial" panose="020B0604020202090204" pitchFamily="34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Arial" panose="020B0604020202090204" pitchFamily="34" charset="0"/>
              </a:rPr>
              <a:t>and Display of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Arial" panose="020B0604020202090204" pitchFamily="34" charset="0"/>
              </a:rPr>
              <a:t> </a:t>
            </a:r>
            <a:r>
              <a:rPr lang="en-GB" altLang="zh-CN" b="0" i="0" dirty="0">
                <a:solidFill>
                  <a:schemeClr val="bg1"/>
                </a:solidFill>
                <a:effectLst/>
                <a:latin typeface="Arial" panose="020B0604020202090204" pitchFamily="34" charset="0"/>
              </a:rPr>
              <a:t>Big Data </a:t>
            </a:r>
            <a:r>
              <a:rPr lang="en-GB" altLang="zh-CN" dirty="0">
                <a:solidFill>
                  <a:schemeClr val="bg1"/>
                </a:solidFill>
                <a:latin typeface="Arial" panose="020B0604020202090204" pitchFamily="34" charset="0"/>
              </a:rPr>
              <a:t>T</a:t>
            </a:r>
            <a:r>
              <a:rPr lang="en-GB" altLang="zh-CN" b="0" i="0" dirty="0">
                <a:solidFill>
                  <a:schemeClr val="bg1"/>
                </a:solidFill>
                <a:effectLst/>
                <a:latin typeface="Arial" panose="020B0604020202090204" pitchFamily="34" charset="0"/>
              </a:rPr>
              <a:t>ruth </a:t>
            </a:r>
            <a:r>
              <a:rPr lang="en-GB" altLang="zh-CN" dirty="0">
                <a:solidFill>
                  <a:schemeClr val="bg1"/>
                </a:solidFill>
                <a:latin typeface="Arial" panose="020B0604020202090204" pitchFamily="34" charset="0"/>
              </a:rPr>
              <a:t>R</a:t>
            </a:r>
            <a:r>
              <a:rPr lang="en-GB" altLang="zh-CN" b="0" i="0" dirty="0">
                <a:solidFill>
                  <a:schemeClr val="bg1"/>
                </a:solidFill>
                <a:effectLst/>
                <a:latin typeface="Arial" panose="020B0604020202090204" pitchFamily="34" charset="0"/>
              </a:rPr>
              <a:t>ecommendation </a:t>
            </a:r>
            <a:r>
              <a:rPr lang="en-GB" altLang="zh-CN" dirty="0">
                <a:solidFill>
                  <a:schemeClr val="bg1"/>
                </a:solidFill>
                <a:latin typeface="Arial" panose="020B0604020202090204" pitchFamily="34" charset="0"/>
              </a:rPr>
              <a:t>S</a:t>
            </a:r>
            <a:r>
              <a:rPr lang="en-GB" altLang="zh-CN" b="0" i="0" dirty="0">
                <a:solidFill>
                  <a:schemeClr val="bg1"/>
                </a:solidFill>
                <a:effectLst/>
                <a:latin typeface="Arial" panose="020B0604020202090204" pitchFamily="34" charset="0"/>
              </a:rPr>
              <a:t>ystem</a:t>
            </a:r>
            <a:endParaRPr lang="en-GB" altLang="zh-CN" b="0" i="0" dirty="0">
              <a:solidFill>
                <a:schemeClr val="bg1"/>
              </a:solidFill>
              <a:effectLst/>
              <a:latin typeface="Arial" panose="020B0604020202090204" pitchFamily="34" charset="0"/>
            </a:endParaRPr>
          </a:p>
          <a:p>
            <a:br>
              <a:rPr lang="en-GB" altLang="zh-CN" b="0" i="0" dirty="0">
                <a:solidFill>
                  <a:schemeClr val="bg1"/>
                </a:solidFill>
                <a:effectLst/>
                <a:latin typeface="Arial" panose="020B0604020202090204" pitchFamily="34" charset="0"/>
              </a:rPr>
            </a:b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4700" y="169585"/>
            <a:ext cx="10442575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zh-CN" sz="6600" dirty="0">
                <a:gradFill flip="none" rotWithShape="1">
                  <a:gsLst>
                    <a:gs pos="37000">
                      <a:schemeClr val="bg2">
                        <a:alpha val="40000"/>
                      </a:schemeClr>
                    </a:gs>
                    <a:gs pos="29000">
                      <a:schemeClr val="bg2">
                        <a:alpha val="0"/>
                      </a:schemeClr>
                    </a:gs>
                  </a:gsLst>
                  <a:lin ang="16200000" scaled="1"/>
                  <a:tileRect/>
                </a:gradFill>
                <a:latin typeface="Arial" panose="020B0604020202090204" pitchFamily="34" charset="0"/>
                <a:ea typeface="阿里巴巴普惠体 2.0 95 ExtraBold" panose="00020600040101010101" pitchFamily="18" charset="-122"/>
                <a:cs typeface="Arial" panose="020B0604020202090204" pitchFamily="34" charset="0"/>
              </a:rPr>
              <a:t>SOUTHEAST UNIVERSITY</a:t>
            </a:r>
            <a:endParaRPr lang="zh-CN" altLang="en-US" sz="6600" dirty="0">
              <a:gradFill flip="none" rotWithShape="1">
                <a:gsLst>
                  <a:gs pos="37000">
                    <a:schemeClr val="bg2">
                      <a:alpha val="40000"/>
                    </a:schemeClr>
                  </a:gs>
                  <a:gs pos="29000">
                    <a:schemeClr val="bg2">
                      <a:alpha val="0"/>
                    </a:schemeClr>
                  </a:gs>
                </a:gsLst>
                <a:lin ang="16200000" scaled="1"/>
                <a:tileRect/>
              </a:gradFill>
              <a:latin typeface="Arial" panose="020B0604020202090204" pitchFamily="34" charset="0"/>
              <a:ea typeface="阿里巴巴普惠体 2.0 95 ExtraBold" panose="00020600040101010101" pitchFamily="18" charset="-122"/>
              <a:cs typeface="Arial" panose="020B060402020209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3900" y="5861865"/>
            <a:ext cx="10442575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zh-CN" sz="6600" dirty="0">
                <a:gradFill flip="none" rotWithShape="1">
                  <a:gsLst>
                    <a:gs pos="37000">
                      <a:schemeClr val="bg2">
                        <a:alpha val="40000"/>
                      </a:schemeClr>
                    </a:gs>
                    <a:gs pos="29000">
                      <a:schemeClr val="bg2">
                        <a:alpha val="0"/>
                      </a:schemeClr>
                    </a:gs>
                  </a:gsLst>
                  <a:lin ang="16200000" scaled="1"/>
                  <a:tileRect/>
                </a:gradFill>
                <a:latin typeface="Arial" panose="020B0604020202090204" pitchFamily="34" charset="0"/>
                <a:ea typeface="阿里巴巴普惠体 2.0 95 ExtraBold" panose="00020600040101010101" pitchFamily="18" charset="-122"/>
                <a:cs typeface="Arial" panose="020B0604020202090204" pitchFamily="34" charset="0"/>
              </a:rPr>
              <a:t>SOUTHEAST UNIVERSITY</a:t>
            </a:r>
            <a:endParaRPr lang="zh-CN" altLang="en-US" sz="6600" dirty="0">
              <a:gradFill flip="none" rotWithShape="1">
                <a:gsLst>
                  <a:gs pos="37000">
                    <a:schemeClr val="bg2">
                      <a:alpha val="40000"/>
                    </a:schemeClr>
                  </a:gs>
                  <a:gs pos="29000">
                    <a:schemeClr val="bg2">
                      <a:alpha val="0"/>
                    </a:schemeClr>
                  </a:gs>
                </a:gsLst>
                <a:lin ang="16200000" scaled="1"/>
                <a:tileRect/>
              </a:gradFill>
              <a:latin typeface="Arial" panose="020B0604020202090204" pitchFamily="34" charset="0"/>
              <a:ea typeface="阿里巴巴普惠体 2.0 95 ExtraBold" panose="00020600040101010101" pitchFamily="18" charset="-122"/>
              <a:cs typeface="Arial" panose="020B060402020209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92497" y="4249010"/>
            <a:ext cx="5923807" cy="703947"/>
            <a:chOff x="552427" y="4215104"/>
            <a:chExt cx="5502390" cy="915752"/>
          </a:xfrm>
        </p:grpSpPr>
        <p:sp>
          <p:nvSpPr>
            <p:cNvPr id="5" name="流程图: 终止 37"/>
            <p:cNvSpPr/>
            <p:nvPr/>
          </p:nvSpPr>
          <p:spPr>
            <a:xfrm>
              <a:off x="552427" y="4215104"/>
              <a:ext cx="5292750" cy="915752"/>
            </a:xfrm>
            <a:prstGeom prst="roundRect">
              <a:avLst>
                <a:gd name="adj" fmla="val 50000"/>
              </a:avLst>
            </a:prstGeom>
            <a:solidFill>
              <a:srgbClr val="FECA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" name="文本框 34"/>
            <p:cNvSpPr txBox="1"/>
            <p:nvPr/>
          </p:nvSpPr>
          <p:spPr>
            <a:xfrm>
              <a:off x="568640" y="4432358"/>
              <a:ext cx="5486177" cy="480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/>
                <a:t>汇报人：何锦诚</a:t>
              </a:r>
              <a:r>
                <a:rPr lang="en-US" altLang="zh-CN" dirty="0"/>
                <a:t> </a:t>
              </a:r>
              <a:r>
                <a:rPr lang="zh-CN" altLang="en-US" dirty="0"/>
                <a:t>郑宇榕</a:t>
              </a:r>
              <a:r>
                <a:rPr lang="en-US" altLang="zh-CN" dirty="0"/>
                <a:t>     </a:t>
              </a:r>
              <a:r>
                <a:rPr lang="zh-CN" altLang="en-US" dirty="0"/>
                <a:t>汇报时间：</a:t>
              </a:r>
              <a:r>
                <a:rPr lang="en-US" altLang="zh-CN" dirty="0"/>
                <a:t>2024</a:t>
              </a:r>
              <a:r>
                <a:rPr lang="zh-CN" altLang="en-US" dirty="0"/>
                <a:t>年</a:t>
              </a:r>
              <a:r>
                <a:rPr lang="en-US" altLang="zh-CN" dirty="0"/>
                <a:t>12</a:t>
              </a:r>
              <a:r>
                <a:rPr lang="zh-CN" altLang="en-US" dirty="0"/>
                <a:t>月</a:t>
              </a:r>
              <a:r>
                <a:rPr lang="en-US" altLang="zh-CN" dirty="0"/>
                <a:t>30</a:t>
              </a:r>
              <a:r>
                <a:rPr lang="zh-CN" altLang="en-US" dirty="0"/>
                <a:t>日</a:t>
              </a:r>
              <a:endParaRPr lang="zh-CN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1961"/>
            <a:ext cx="12192000" cy="814092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75D4A">
              <a:alpha val="28000"/>
            </a:srgb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0" y="1797050"/>
            <a:ext cx="12192000" cy="3263901"/>
          </a:xfrm>
          <a:prstGeom prst="rect">
            <a:avLst/>
          </a:prstGeom>
          <a:solidFill>
            <a:srgbClr val="475D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511800" y="2644170"/>
            <a:ext cx="537212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需求分析</a:t>
            </a:r>
            <a:endParaRPr lang="en-US" altLang="zh-CN" sz="60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3200" dirty="0">
                <a:solidFill>
                  <a:schemeClr val="bg1"/>
                </a:solidFill>
                <a:latin typeface="Arial" panose="020B0604020202090204" pitchFamily="34" charset="0"/>
                <a:ea typeface="+mj-ea"/>
                <a:cs typeface="Arial" panose="020B0604020202090204" pitchFamily="34" charset="0"/>
              </a:rPr>
              <a:t>Demand Analysis</a:t>
            </a:r>
            <a:endParaRPr lang="zh-CN" altLang="en-US" sz="3200" dirty="0">
              <a:solidFill>
                <a:schemeClr val="bg1"/>
              </a:solidFill>
              <a:latin typeface="Arial" panose="020B0604020202090204" pitchFamily="34" charset="0"/>
              <a:ea typeface="+mj-ea"/>
              <a:cs typeface="Arial" panose="020B0604020202090204" pitchFamily="34" charset="0"/>
            </a:endParaRPr>
          </a:p>
        </p:txBody>
      </p:sp>
      <p:sp>
        <p:nvSpPr>
          <p:cNvPr id="7" name="!!图片"/>
          <p:cNvSpPr/>
          <p:nvPr/>
        </p:nvSpPr>
        <p:spPr>
          <a:xfrm>
            <a:off x="2802063" y="2209799"/>
            <a:ext cx="2468464" cy="2438402"/>
          </a:xfrm>
          <a:prstGeom prst="flowChartConnector">
            <a:avLst/>
          </a:prstGeom>
          <a:blipFill dpi="0" rotWithShape="1">
            <a:blip r:embed="rId2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762" t="-17085" r="-17406" b="-17082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2802063" y="2209799"/>
            <a:ext cx="2468464" cy="2438402"/>
          </a:xfrm>
          <a:prstGeom prst="ellipse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083800" y="2497976"/>
            <a:ext cx="258676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>
                <a:solidFill>
                  <a:srgbClr val="FECA07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90204" pitchFamily="34" charset="0"/>
              </a:rPr>
              <a:t>01</a:t>
            </a:r>
            <a:endParaRPr lang="zh-CN" altLang="en-US" sz="11500" b="1" dirty="0">
              <a:solidFill>
                <a:srgbClr val="FECA07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Arial" panose="020B0604020202090204" pitchFamily="34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31536" y="5372100"/>
            <a:ext cx="530206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150100" y="1483737"/>
            <a:ext cx="50419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!!椭圆 2"/>
          <p:cNvSpPr/>
          <p:nvPr/>
        </p:nvSpPr>
        <p:spPr>
          <a:xfrm>
            <a:off x="6819533" y="1391704"/>
            <a:ext cx="209866" cy="209866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!!椭圆 7"/>
          <p:cNvSpPr/>
          <p:nvPr/>
        </p:nvSpPr>
        <p:spPr>
          <a:xfrm>
            <a:off x="5406867" y="5267167"/>
            <a:ext cx="209866" cy="209866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/>
          <p:cNvSpPr/>
          <p:nvPr/>
        </p:nvSpPr>
        <p:spPr>
          <a:xfrm>
            <a:off x="0" y="2755153"/>
            <a:ext cx="12192000" cy="4919695"/>
          </a:xfrm>
          <a:prstGeom prst="roundRect">
            <a:avLst>
              <a:gd name="adj" fmla="val 17847"/>
            </a:avLst>
          </a:prstGeom>
          <a:solidFill>
            <a:srgbClr val="475D4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8991" b="94006" l="9599" r="89685">
                        <a14:foregroundMark x1="34527" y1="31703" x2="70630" y2="31703"/>
                        <a14:foregroundMark x1="74069" y1="62618" x2="66046" y2="74606"/>
                        <a14:foregroundMark x1="27077" y1="60095" x2="37393" y2="71451"/>
                        <a14:foregroundMark x1="36246" y1="88486" x2="60888" y2="92271"/>
                        <a14:foregroundMark x1="28223" y1="51262" x2="33668" y2="66562"/>
                        <a14:foregroundMark x1="33668" y1="66562" x2="40258" y2="73975"/>
                        <a14:foregroundMark x1="78080" y1="47476" x2="62034" y2="65773"/>
                        <a14:foregroundMark x1="45415" y1="23502" x2="41977" y2="51893"/>
                        <a14:foregroundMark x1="28223" y1="33596" x2="76361" y2="38013"/>
                        <a14:foregroundMark x1="17335" y1="47476" x2="44842" y2="93533"/>
                        <a14:foregroundMark x1="64900" y1="61356" x2="59742" y2="85331"/>
                        <a14:foregroundMark x1="27937" y1="15457" x2="50143" y2="8991"/>
                        <a14:foregroundMark x1="44126" y1="94953" x2="55731" y2="94006"/>
                        <a14:foregroundMark x1="55731" y1="94006" x2="56447" y2="94006"/>
                      </a14:backgroundRemoval>
                    </a14:imgEffect>
                  </a14:imgLayer>
                </a14:imgProps>
              </a:ext>
            </a:extLst>
          </a:blip>
          <a:srcRect l="10069" t="7875" r="8991" b="3566"/>
          <a:stretch>
            <a:fillRect/>
          </a:stretch>
        </p:blipFill>
        <p:spPr>
          <a:xfrm>
            <a:off x="11071888" y="151375"/>
            <a:ext cx="901700" cy="896126"/>
          </a:xfrm>
          <a:prstGeom prst="flowChartConnector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6" b="5816"/>
          <a:stretch>
            <a:fillRect/>
          </a:stretch>
        </p:blipFill>
        <p:spPr>
          <a:xfrm>
            <a:off x="1658327" y="1443978"/>
            <a:ext cx="4400208" cy="24274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1" name="图片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8" b="6748"/>
          <a:stretch>
            <a:fillRect/>
          </a:stretch>
        </p:blipFill>
        <p:spPr>
          <a:xfrm>
            <a:off x="6371171" y="1454208"/>
            <a:ext cx="4136970" cy="23758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3" name="文本框 12"/>
          <p:cNvSpPr txBox="1"/>
          <p:nvPr/>
        </p:nvSpPr>
        <p:spPr>
          <a:xfrm>
            <a:off x="3273886" y="4020454"/>
            <a:ext cx="1614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首页页面</a:t>
            </a:r>
            <a:endParaRPr lang="zh-CN" altLang="en-US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684458" y="4026736"/>
            <a:ext cx="2146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书籍详情页面</a:t>
            </a:r>
            <a:endParaRPr lang="zh-CN" altLang="en-US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20112" y="215000"/>
            <a:ext cx="7630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需求分析</a:t>
            </a:r>
            <a:endParaRPr lang="zh-CN" altLang="en-US" sz="2000" b="1" dirty="0">
              <a:solidFill>
                <a:srgbClr val="475D4A"/>
              </a:solidFill>
              <a:latin typeface="Arial" panose="020B0604020202090204" pitchFamily="34" charset="0"/>
              <a:ea typeface="阿里妈妈数黑体" pitchFamily="2" charset="-122"/>
              <a:cs typeface="Arial" panose="020B060402020209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4842" y="127999"/>
            <a:ext cx="12950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01</a:t>
            </a:r>
            <a:endParaRPr lang="zh-CN" altLang="en-US" sz="6000" dirty="0">
              <a:solidFill>
                <a:srgbClr val="475D4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3" b="5853"/>
          <a:stretch>
            <a:fillRect/>
          </a:stretch>
        </p:blipFill>
        <p:spPr>
          <a:xfrm>
            <a:off x="1658327" y="4528399"/>
            <a:ext cx="4400207" cy="24274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3" b="5853"/>
          <a:stretch>
            <a:fillRect/>
          </a:stretch>
        </p:blipFill>
        <p:spPr>
          <a:xfrm>
            <a:off x="6371168" y="4538852"/>
            <a:ext cx="4400207" cy="24274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7" name="文本框 16"/>
          <p:cNvSpPr txBox="1"/>
          <p:nvPr/>
        </p:nvSpPr>
        <p:spPr>
          <a:xfrm>
            <a:off x="3108331" y="7164295"/>
            <a:ext cx="2241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购物车清单页面</a:t>
            </a:r>
            <a:endParaRPr lang="zh-CN" altLang="en-US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557934" y="7164142"/>
            <a:ext cx="165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订单结算页面</a:t>
            </a:r>
            <a:endParaRPr lang="zh-CN" altLang="en-US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6" b="5816"/>
          <a:stretch>
            <a:fillRect/>
          </a:stretch>
        </p:blipFill>
        <p:spPr>
          <a:xfrm>
            <a:off x="1658327" y="1443978"/>
            <a:ext cx="4400208" cy="24274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1" name="图片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8" b="6748"/>
          <a:stretch>
            <a:fillRect/>
          </a:stretch>
        </p:blipFill>
        <p:spPr>
          <a:xfrm>
            <a:off x="6058751" y="1495483"/>
            <a:ext cx="4136970" cy="23758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3" b="5853"/>
          <a:stretch>
            <a:fillRect/>
          </a:stretch>
        </p:blipFill>
        <p:spPr>
          <a:xfrm>
            <a:off x="1658327" y="3871809"/>
            <a:ext cx="4400207" cy="24274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3" b="5853"/>
          <a:stretch>
            <a:fillRect/>
          </a:stretch>
        </p:blipFill>
        <p:spPr>
          <a:xfrm>
            <a:off x="6058748" y="3871467"/>
            <a:ext cx="4400207" cy="24274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1961"/>
            <a:ext cx="12192000" cy="8140922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0" y="1797050"/>
            <a:ext cx="12192000" cy="3263901"/>
          </a:xfrm>
          <a:prstGeom prst="rect">
            <a:avLst/>
          </a:prstGeom>
          <a:solidFill>
            <a:srgbClr val="475D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511799" y="2540721"/>
            <a:ext cx="584531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系统框架与分工</a:t>
            </a:r>
            <a:endParaRPr lang="zh-CN" altLang="en-US" sz="60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3200" dirty="0">
                <a:solidFill>
                  <a:schemeClr val="bg1"/>
                </a:solidFill>
                <a:latin typeface="Arial" panose="020B0604020202090204" pitchFamily="34" charset="0"/>
                <a:ea typeface="+mj-ea"/>
                <a:cs typeface="Arial" panose="020B0604020202090204" pitchFamily="34" charset="0"/>
              </a:rPr>
              <a:t>System Framework and Division of Labor</a:t>
            </a:r>
            <a:endParaRPr lang="zh-CN" altLang="en-US" sz="3200" dirty="0">
              <a:solidFill>
                <a:schemeClr val="bg1"/>
              </a:solidFill>
              <a:latin typeface="Arial" panose="020B0604020202090204" pitchFamily="34" charset="0"/>
              <a:ea typeface="+mj-ea"/>
              <a:cs typeface="Arial" panose="020B0604020202090204" pitchFamily="34" charset="0"/>
            </a:endParaRPr>
          </a:p>
        </p:txBody>
      </p:sp>
      <p:sp>
        <p:nvSpPr>
          <p:cNvPr id="7" name="!!图片"/>
          <p:cNvSpPr/>
          <p:nvPr/>
        </p:nvSpPr>
        <p:spPr>
          <a:xfrm>
            <a:off x="2802063" y="2209799"/>
            <a:ext cx="2468464" cy="2438402"/>
          </a:xfrm>
          <a:prstGeom prst="flowChartConnector">
            <a:avLst/>
          </a:prstGeom>
          <a:blipFill dpi="0" rotWithShape="1">
            <a:blip r:embed="rId2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762" t="-17085" r="-17406" b="-17082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2802063" y="2209799"/>
            <a:ext cx="2468464" cy="2438402"/>
          </a:xfrm>
          <a:prstGeom prst="ellipse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029969" y="2423454"/>
            <a:ext cx="258676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>
                <a:solidFill>
                  <a:srgbClr val="FECA07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02</a:t>
            </a:r>
            <a:endParaRPr lang="zh-CN" altLang="en-US" sz="11500" b="1" dirty="0">
              <a:solidFill>
                <a:srgbClr val="FECA07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31536" y="5372100"/>
            <a:ext cx="530206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150100" y="1483737"/>
            <a:ext cx="50419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!!椭圆 2"/>
          <p:cNvSpPr/>
          <p:nvPr/>
        </p:nvSpPr>
        <p:spPr>
          <a:xfrm>
            <a:off x="6819533" y="1391704"/>
            <a:ext cx="209866" cy="209866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!!椭圆 7"/>
          <p:cNvSpPr/>
          <p:nvPr/>
        </p:nvSpPr>
        <p:spPr>
          <a:xfrm>
            <a:off x="5406867" y="5267167"/>
            <a:ext cx="209866" cy="209866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/>
          <p:cNvSpPr/>
          <p:nvPr/>
        </p:nvSpPr>
        <p:spPr>
          <a:xfrm>
            <a:off x="877411" y="1209643"/>
            <a:ext cx="10437177" cy="5447327"/>
          </a:xfrm>
          <a:prstGeom prst="roundRect">
            <a:avLst>
              <a:gd name="adj" fmla="val 2478"/>
            </a:avLst>
          </a:prstGeom>
          <a:gradFill flip="none" rotWithShape="1">
            <a:gsLst>
              <a:gs pos="91000">
                <a:schemeClr val="bg1">
                  <a:alpha val="48000"/>
                </a:schemeClr>
              </a:gs>
              <a:gs pos="0">
                <a:schemeClr val="bg1">
                  <a:alpha val="88000"/>
                </a:schemeClr>
              </a:gs>
            </a:gsLst>
            <a:lin ang="5400000" scaled="0"/>
            <a:tileRect/>
          </a:gradFill>
          <a:ln>
            <a:noFill/>
          </a:ln>
          <a:effectLst>
            <a:outerShdw blurRad="127000" dist="38100" dir="5400000" algn="t" rotWithShape="0">
              <a:schemeClr val="accent1">
                <a:lumMod val="60000"/>
                <a:lumOff val="4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120112" y="193980"/>
            <a:ext cx="7630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系统框架与分工</a:t>
            </a:r>
            <a:endParaRPr lang="en-US" altLang="zh-CN" sz="2000" b="1" dirty="0">
              <a:solidFill>
                <a:srgbClr val="475D4A"/>
              </a:solidFill>
              <a:latin typeface="Arial" panose="020B0604020202090204" pitchFamily="34" charset="0"/>
              <a:ea typeface="阿里妈妈数黑体" pitchFamily="2" charset="-122"/>
              <a:cs typeface="Arial" panose="020B060402020209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6812" y="127999"/>
            <a:ext cx="1254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02</a:t>
            </a:r>
            <a:endParaRPr lang="zh-CN" altLang="en-US" sz="6000" dirty="0">
              <a:solidFill>
                <a:srgbClr val="475D4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26111" y="1643928"/>
            <a:ext cx="9939775" cy="45787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/>
          <p:cNvSpPr/>
          <p:nvPr/>
        </p:nvSpPr>
        <p:spPr>
          <a:xfrm>
            <a:off x="877411" y="1209643"/>
            <a:ext cx="10437177" cy="5447327"/>
          </a:xfrm>
          <a:prstGeom prst="roundRect">
            <a:avLst>
              <a:gd name="adj" fmla="val 2478"/>
            </a:avLst>
          </a:prstGeom>
          <a:gradFill flip="none" rotWithShape="1">
            <a:gsLst>
              <a:gs pos="91000">
                <a:schemeClr val="bg1">
                  <a:alpha val="48000"/>
                </a:schemeClr>
              </a:gs>
              <a:gs pos="0">
                <a:schemeClr val="bg1">
                  <a:alpha val="88000"/>
                </a:schemeClr>
              </a:gs>
            </a:gsLst>
            <a:lin ang="5400000" scaled="0"/>
            <a:tileRect/>
          </a:gradFill>
          <a:ln>
            <a:noFill/>
          </a:ln>
          <a:effectLst>
            <a:outerShdw blurRad="127000" dist="38100" dir="5400000" algn="t" rotWithShape="0">
              <a:schemeClr val="accent1">
                <a:lumMod val="60000"/>
                <a:lumOff val="4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120112" y="193980"/>
            <a:ext cx="7630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系统框架与分工</a:t>
            </a:r>
            <a:endParaRPr lang="en-US" altLang="zh-CN" sz="2000" b="1" dirty="0">
              <a:solidFill>
                <a:srgbClr val="475D4A"/>
              </a:solidFill>
              <a:latin typeface="Arial" panose="020B0604020202090204" pitchFamily="34" charset="0"/>
              <a:ea typeface="阿里妈妈数黑体" pitchFamily="2" charset="-122"/>
              <a:cs typeface="Arial" panose="020B060402020209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6812" y="127999"/>
            <a:ext cx="1254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02</a:t>
            </a:r>
            <a:endParaRPr lang="zh-CN" altLang="en-US" sz="6000" dirty="0">
              <a:solidFill>
                <a:srgbClr val="475D4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9736"/>
          <a:stretch>
            <a:fillRect/>
          </a:stretch>
        </p:blipFill>
        <p:spPr>
          <a:xfrm>
            <a:off x="2755166" y="1334527"/>
            <a:ext cx="2366524" cy="50080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445" y="1334527"/>
            <a:ext cx="2302714" cy="5008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/>
        </p:nvCxnSpPr>
        <p:spPr>
          <a:xfrm>
            <a:off x="6936173" y="1147314"/>
            <a:ext cx="0" cy="5766888"/>
          </a:xfrm>
          <a:prstGeom prst="line">
            <a:avLst/>
          </a:prstGeom>
          <a:ln w="19050" cap="rnd">
            <a:solidFill>
              <a:srgbClr val="475D4A"/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6667263" y="1361080"/>
            <a:ext cx="537820" cy="537824"/>
            <a:chOff x="6667263" y="2169440"/>
            <a:chExt cx="537820" cy="537824"/>
          </a:xfrm>
        </p:grpSpPr>
        <p:sp>
          <p:nvSpPr>
            <p:cNvPr id="29" name="ïṡḷîde"/>
            <p:cNvSpPr/>
            <p:nvPr/>
          </p:nvSpPr>
          <p:spPr>
            <a:xfrm>
              <a:off x="6667263" y="2169440"/>
              <a:ext cx="537820" cy="537824"/>
            </a:xfrm>
            <a:prstGeom prst="ellipse">
              <a:avLst/>
            </a:prstGeom>
            <a:solidFill>
              <a:srgbClr val="FECA07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30" name="ïṧ1ïḋe"/>
            <p:cNvSpPr/>
            <p:nvPr/>
          </p:nvSpPr>
          <p:spPr bwMode="auto">
            <a:xfrm>
              <a:off x="6799055" y="2362711"/>
              <a:ext cx="274236" cy="197898"/>
            </a:xfrm>
            <a:custGeom>
              <a:avLst/>
              <a:gdLst>
                <a:gd name="connsiteX0" fmla="*/ 91000 w 605879"/>
                <a:gd name="connsiteY0" fmla="*/ 173662 h 437224"/>
                <a:gd name="connsiteX1" fmla="*/ 331193 w 605879"/>
                <a:gd name="connsiteY1" fmla="*/ 173662 h 437224"/>
                <a:gd name="connsiteX2" fmla="*/ 342454 w 605879"/>
                <a:gd name="connsiteY2" fmla="*/ 184882 h 437224"/>
                <a:gd name="connsiteX3" fmla="*/ 331193 w 605879"/>
                <a:gd name="connsiteY3" fmla="*/ 196102 h 437224"/>
                <a:gd name="connsiteX4" fmla="*/ 91000 w 605879"/>
                <a:gd name="connsiteY4" fmla="*/ 196102 h 437224"/>
                <a:gd name="connsiteX5" fmla="*/ 79739 w 605879"/>
                <a:gd name="connsiteY5" fmla="*/ 184882 h 437224"/>
                <a:gd name="connsiteX6" fmla="*/ 91000 w 605879"/>
                <a:gd name="connsiteY6" fmla="*/ 173662 h 437224"/>
                <a:gd name="connsiteX7" fmla="*/ 421630 w 605879"/>
                <a:gd name="connsiteY7" fmla="*/ 131441 h 437224"/>
                <a:gd name="connsiteX8" fmla="*/ 423552 w 605879"/>
                <a:gd name="connsiteY8" fmla="*/ 152274 h 437224"/>
                <a:gd name="connsiteX9" fmla="*/ 275961 w 605879"/>
                <a:gd name="connsiteY9" fmla="*/ 300986 h 437224"/>
                <a:gd name="connsiteX10" fmla="*/ 408175 w 605879"/>
                <a:gd name="connsiteY10" fmla="*/ 358277 h 437224"/>
                <a:gd name="connsiteX11" fmla="*/ 418060 w 605879"/>
                <a:gd name="connsiteY11" fmla="*/ 365267 h 437224"/>
                <a:gd name="connsiteX12" fmla="*/ 488218 w 605879"/>
                <a:gd name="connsiteY12" fmla="*/ 410360 h 437224"/>
                <a:gd name="connsiteX13" fmla="*/ 474214 w 605879"/>
                <a:gd name="connsiteY13" fmla="*/ 363348 h 437224"/>
                <a:gd name="connsiteX14" fmla="*/ 482039 w 605879"/>
                <a:gd name="connsiteY14" fmla="*/ 349916 h 437224"/>
                <a:gd name="connsiteX15" fmla="*/ 583363 w 605879"/>
                <a:gd name="connsiteY15" fmla="*/ 244928 h 437224"/>
                <a:gd name="connsiteX16" fmla="*/ 421630 w 605879"/>
                <a:gd name="connsiteY16" fmla="*/ 131441 h 437224"/>
                <a:gd name="connsiteX17" fmla="*/ 75898 w 605879"/>
                <a:gd name="connsiteY17" fmla="*/ 120173 h 437224"/>
                <a:gd name="connsiteX18" fmla="*/ 340509 w 605879"/>
                <a:gd name="connsiteY18" fmla="*/ 120173 h 437224"/>
                <a:gd name="connsiteX19" fmla="*/ 351769 w 605879"/>
                <a:gd name="connsiteY19" fmla="*/ 131428 h 437224"/>
                <a:gd name="connsiteX20" fmla="*/ 340509 w 605879"/>
                <a:gd name="connsiteY20" fmla="*/ 142683 h 437224"/>
                <a:gd name="connsiteX21" fmla="*/ 75898 w 605879"/>
                <a:gd name="connsiteY21" fmla="*/ 142683 h 437224"/>
                <a:gd name="connsiteX22" fmla="*/ 64638 w 605879"/>
                <a:gd name="connsiteY22" fmla="*/ 131428 h 437224"/>
                <a:gd name="connsiteX23" fmla="*/ 75898 w 605879"/>
                <a:gd name="connsiteY23" fmla="*/ 120173 h 437224"/>
                <a:gd name="connsiteX24" fmla="*/ 210609 w 605879"/>
                <a:gd name="connsiteY24" fmla="*/ 22478 h 437224"/>
                <a:gd name="connsiteX25" fmla="*/ 22516 w 605879"/>
                <a:gd name="connsiteY25" fmla="*/ 153508 h 437224"/>
                <a:gd name="connsiteX26" fmla="*/ 139216 w 605879"/>
                <a:gd name="connsiteY26" fmla="*/ 274807 h 437224"/>
                <a:gd name="connsiteX27" fmla="*/ 147042 w 605879"/>
                <a:gd name="connsiteY27" fmla="*/ 288102 h 437224"/>
                <a:gd name="connsiteX28" fmla="*/ 130017 w 605879"/>
                <a:gd name="connsiteY28" fmla="*/ 344297 h 437224"/>
                <a:gd name="connsiteX29" fmla="*/ 214041 w 605879"/>
                <a:gd name="connsiteY29" fmla="*/ 291254 h 437224"/>
                <a:gd name="connsiteX30" fmla="*/ 223927 w 605879"/>
                <a:gd name="connsiteY30" fmla="*/ 284264 h 437224"/>
                <a:gd name="connsiteX31" fmla="*/ 398839 w 605879"/>
                <a:gd name="connsiteY31" fmla="*/ 152960 h 437224"/>
                <a:gd name="connsiteX32" fmla="*/ 369596 w 605879"/>
                <a:gd name="connsiteY32" fmla="*/ 80592 h 437224"/>
                <a:gd name="connsiteX33" fmla="*/ 210609 w 605879"/>
                <a:gd name="connsiteY33" fmla="*/ 22478 h 437224"/>
                <a:gd name="connsiteX34" fmla="*/ 210609 w 605879"/>
                <a:gd name="connsiteY34" fmla="*/ 0 h 437224"/>
                <a:gd name="connsiteX35" fmla="*/ 385796 w 605879"/>
                <a:gd name="connsiteY35" fmla="*/ 64967 h 437224"/>
                <a:gd name="connsiteX36" fmla="*/ 414079 w 605879"/>
                <a:gd name="connsiteY36" fmla="*/ 109100 h 437224"/>
                <a:gd name="connsiteX37" fmla="*/ 419845 w 605879"/>
                <a:gd name="connsiteY37" fmla="*/ 108963 h 437224"/>
                <a:gd name="connsiteX38" fmla="*/ 605879 w 605879"/>
                <a:gd name="connsiteY38" fmla="*/ 244928 h 437224"/>
                <a:gd name="connsiteX39" fmla="*/ 498515 w 605879"/>
                <a:gd name="connsiteY39" fmla="*/ 368420 h 437224"/>
                <a:gd name="connsiteX40" fmla="*/ 516088 w 605879"/>
                <a:gd name="connsiteY40" fmla="*/ 414609 h 437224"/>
                <a:gd name="connsiteX41" fmla="*/ 522953 w 605879"/>
                <a:gd name="connsiteY41" fmla="*/ 428178 h 437224"/>
                <a:gd name="connsiteX42" fmla="*/ 510185 w 605879"/>
                <a:gd name="connsiteY42" fmla="*/ 437224 h 437224"/>
                <a:gd name="connsiteX43" fmla="*/ 400487 w 605879"/>
                <a:gd name="connsiteY43" fmla="*/ 380344 h 437224"/>
                <a:gd name="connsiteX44" fmla="*/ 250836 w 605879"/>
                <a:gd name="connsiteY44" fmla="*/ 304275 h 437224"/>
                <a:gd name="connsiteX45" fmla="*/ 231752 w 605879"/>
                <a:gd name="connsiteY45" fmla="*/ 306331 h 437224"/>
                <a:gd name="connsiteX46" fmla="*/ 107639 w 605879"/>
                <a:gd name="connsiteY46" fmla="*/ 371161 h 437224"/>
                <a:gd name="connsiteX47" fmla="*/ 94596 w 605879"/>
                <a:gd name="connsiteY47" fmla="*/ 361978 h 437224"/>
                <a:gd name="connsiteX48" fmla="*/ 102009 w 605879"/>
                <a:gd name="connsiteY48" fmla="*/ 348135 h 437224"/>
                <a:gd name="connsiteX49" fmla="*/ 122741 w 605879"/>
                <a:gd name="connsiteY49" fmla="*/ 293173 h 437224"/>
                <a:gd name="connsiteX50" fmla="*/ 0 w 605879"/>
                <a:gd name="connsiteY50" fmla="*/ 153508 h 437224"/>
                <a:gd name="connsiteX51" fmla="*/ 210609 w 605879"/>
                <a:gd name="connsiteY51" fmla="*/ 0 h 43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05879" h="437224">
                  <a:moveTo>
                    <a:pt x="91000" y="173662"/>
                  </a:moveTo>
                  <a:lnTo>
                    <a:pt x="331193" y="173662"/>
                  </a:lnTo>
                  <a:cubicBezTo>
                    <a:pt x="337373" y="173662"/>
                    <a:pt x="342454" y="178725"/>
                    <a:pt x="342454" y="184882"/>
                  </a:cubicBezTo>
                  <a:cubicBezTo>
                    <a:pt x="342454" y="191040"/>
                    <a:pt x="337373" y="196102"/>
                    <a:pt x="331193" y="196102"/>
                  </a:cubicBezTo>
                  <a:lnTo>
                    <a:pt x="91000" y="196102"/>
                  </a:lnTo>
                  <a:cubicBezTo>
                    <a:pt x="84683" y="196102"/>
                    <a:pt x="79739" y="191040"/>
                    <a:pt x="79739" y="184882"/>
                  </a:cubicBezTo>
                  <a:cubicBezTo>
                    <a:pt x="79739" y="178725"/>
                    <a:pt x="84683" y="173662"/>
                    <a:pt x="91000" y="173662"/>
                  </a:cubicBezTo>
                  <a:close/>
                  <a:moveTo>
                    <a:pt x="421630" y="131441"/>
                  </a:moveTo>
                  <a:cubicBezTo>
                    <a:pt x="423003" y="138294"/>
                    <a:pt x="423552" y="145284"/>
                    <a:pt x="423552" y="152274"/>
                  </a:cubicBezTo>
                  <a:cubicBezTo>
                    <a:pt x="423552" y="220668"/>
                    <a:pt x="362456" y="281249"/>
                    <a:pt x="275961" y="300986"/>
                  </a:cubicBezTo>
                  <a:cubicBezTo>
                    <a:pt x="302047" y="334017"/>
                    <a:pt x="350924" y="355536"/>
                    <a:pt x="408175" y="358277"/>
                  </a:cubicBezTo>
                  <a:cubicBezTo>
                    <a:pt x="412569" y="358551"/>
                    <a:pt x="416413" y="361293"/>
                    <a:pt x="418060" y="365267"/>
                  </a:cubicBezTo>
                  <a:cubicBezTo>
                    <a:pt x="427259" y="388019"/>
                    <a:pt x="463505" y="403370"/>
                    <a:pt x="488218" y="410360"/>
                  </a:cubicBezTo>
                  <a:cubicBezTo>
                    <a:pt x="483962" y="399944"/>
                    <a:pt x="479156" y="385004"/>
                    <a:pt x="474214" y="363348"/>
                  </a:cubicBezTo>
                  <a:cubicBezTo>
                    <a:pt x="472841" y="357455"/>
                    <a:pt x="476273" y="351698"/>
                    <a:pt x="482039" y="349916"/>
                  </a:cubicBezTo>
                  <a:cubicBezTo>
                    <a:pt x="543685" y="332236"/>
                    <a:pt x="583500" y="290980"/>
                    <a:pt x="583363" y="244928"/>
                  </a:cubicBezTo>
                  <a:cubicBezTo>
                    <a:pt x="583363" y="182839"/>
                    <a:pt x="511009" y="132126"/>
                    <a:pt x="421630" y="131441"/>
                  </a:cubicBezTo>
                  <a:close/>
                  <a:moveTo>
                    <a:pt x="75898" y="120173"/>
                  </a:moveTo>
                  <a:lnTo>
                    <a:pt x="340509" y="120173"/>
                  </a:lnTo>
                  <a:cubicBezTo>
                    <a:pt x="346826" y="120173"/>
                    <a:pt x="351769" y="125114"/>
                    <a:pt x="351769" y="131428"/>
                  </a:cubicBezTo>
                  <a:cubicBezTo>
                    <a:pt x="351769" y="137604"/>
                    <a:pt x="346826" y="142683"/>
                    <a:pt x="340509" y="142683"/>
                  </a:cubicBezTo>
                  <a:lnTo>
                    <a:pt x="75898" y="142683"/>
                  </a:lnTo>
                  <a:cubicBezTo>
                    <a:pt x="69719" y="142683"/>
                    <a:pt x="64638" y="137604"/>
                    <a:pt x="64638" y="131428"/>
                  </a:cubicBezTo>
                  <a:cubicBezTo>
                    <a:pt x="64638" y="125114"/>
                    <a:pt x="69719" y="120173"/>
                    <a:pt x="75898" y="120173"/>
                  </a:cubicBezTo>
                  <a:close/>
                  <a:moveTo>
                    <a:pt x="210609" y="22478"/>
                  </a:moveTo>
                  <a:cubicBezTo>
                    <a:pt x="106952" y="22478"/>
                    <a:pt x="22516" y="81277"/>
                    <a:pt x="22516" y="153508"/>
                  </a:cubicBezTo>
                  <a:cubicBezTo>
                    <a:pt x="22516" y="206688"/>
                    <a:pt x="68372" y="254385"/>
                    <a:pt x="139216" y="274807"/>
                  </a:cubicBezTo>
                  <a:cubicBezTo>
                    <a:pt x="144983" y="276452"/>
                    <a:pt x="148415" y="282208"/>
                    <a:pt x="147042" y="288102"/>
                  </a:cubicBezTo>
                  <a:cubicBezTo>
                    <a:pt x="140864" y="314966"/>
                    <a:pt x="135097" y="332647"/>
                    <a:pt x="130017" y="344297"/>
                  </a:cubicBezTo>
                  <a:cubicBezTo>
                    <a:pt x="158437" y="336622"/>
                    <a:pt x="203058" y="318667"/>
                    <a:pt x="214041" y="291254"/>
                  </a:cubicBezTo>
                  <a:cubicBezTo>
                    <a:pt x="215689" y="287280"/>
                    <a:pt x="219533" y="284538"/>
                    <a:pt x="223927" y="284264"/>
                  </a:cubicBezTo>
                  <a:cubicBezTo>
                    <a:pt x="320170" y="279604"/>
                    <a:pt x="395407" y="223135"/>
                    <a:pt x="398839" y="152960"/>
                  </a:cubicBezTo>
                  <a:cubicBezTo>
                    <a:pt x="400075" y="126918"/>
                    <a:pt x="389915" y="101836"/>
                    <a:pt x="369596" y="80592"/>
                  </a:cubicBezTo>
                  <a:cubicBezTo>
                    <a:pt x="334860" y="44133"/>
                    <a:pt x="275412" y="22478"/>
                    <a:pt x="210609" y="22478"/>
                  </a:cubicBezTo>
                  <a:close/>
                  <a:moveTo>
                    <a:pt x="210609" y="0"/>
                  </a:moveTo>
                  <a:cubicBezTo>
                    <a:pt x="281453" y="0"/>
                    <a:pt x="346942" y="24260"/>
                    <a:pt x="385796" y="64967"/>
                  </a:cubicBezTo>
                  <a:cubicBezTo>
                    <a:pt x="398702" y="78536"/>
                    <a:pt x="408175" y="93338"/>
                    <a:pt x="414079" y="109100"/>
                  </a:cubicBezTo>
                  <a:cubicBezTo>
                    <a:pt x="416001" y="108963"/>
                    <a:pt x="417923" y="108963"/>
                    <a:pt x="419845" y="108963"/>
                  </a:cubicBezTo>
                  <a:cubicBezTo>
                    <a:pt x="522404" y="108963"/>
                    <a:pt x="606016" y="169955"/>
                    <a:pt x="605879" y="244928"/>
                  </a:cubicBezTo>
                  <a:cubicBezTo>
                    <a:pt x="605879" y="298519"/>
                    <a:pt x="564141" y="346079"/>
                    <a:pt x="498515" y="368420"/>
                  </a:cubicBezTo>
                  <a:cubicBezTo>
                    <a:pt x="506066" y="398025"/>
                    <a:pt x="512931" y="412279"/>
                    <a:pt x="516088" y="414609"/>
                  </a:cubicBezTo>
                  <a:cubicBezTo>
                    <a:pt x="524601" y="418858"/>
                    <a:pt x="523228" y="426671"/>
                    <a:pt x="522953" y="428178"/>
                  </a:cubicBezTo>
                  <a:cubicBezTo>
                    <a:pt x="522541" y="429686"/>
                    <a:pt x="520207" y="437224"/>
                    <a:pt x="510185" y="437224"/>
                  </a:cubicBezTo>
                  <a:cubicBezTo>
                    <a:pt x="497828" y="437224"/>
                    <a:pt x="423689" y="421325"/>
                    <a:pt x="400487" y="380344"/>
                  </a:cubicBezTo>
                  <a:cubicBezTo>
                    <a:pt x="333899" y="375410"/>
                    <a:pt x="277746" y="346764"/>
                    <a:pt x="250836" y="304275"/>
                  </a:cubicBezTo>
                  <a:cubicBezTo>
                    <a:pt x="244521" y="305098"/>
                    <a:pt x="238205" y="305783"/>
                    <a:pt x="231752" y="306331"/>
                  </a:cubicBezTo>
                  <a:cubicBezTo>
                    <a:pt x="206216" y="353069"/>
                    <a:pt x="121643" y="371161"/>
                    <a:pt x="107639" y="371161"/>
                  </a:cubicBezTo>
                  <a:cubicBezTo>
                    <a:pt x="97616" y="371161"/>
                    <a:pt x="95145" y="364171"/>
                    <a:pt x="94596" y="361978"/>
                  </a:cubicBezTo>
                  <a:cubicBezTo>
                    <a:pt x="94184" y="360470"/>
                    <a:pt x="92948" y="352658"/>
                    <a:pt x="102009" y="348135"/>
                  </a:cubicBezTo>
                  <a:cubicBezTo>
                    <a:pt x="105030" y="345942"/>
                    <a:pt x="113130" y="331550"/>
                    <a:pt x="122741" y="293173"/>
                  </a:cubicBezTo>
                  <a:cubicBezTo>
                    <a:pt x="47778" y="268228"/>
                    <a:pt x="0" y="214226"/>
                    <a:pt x="0" y="153508"/>
                  </a:cubicBezTo>
                  <a:cubicBezTo>
                    <a:pt x="0" y="68804"/>
                    <a:pt x="94458" y="0"/>
                    <a:pt x="2106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82832" tIns="91416" rIns="182832" bIns="91416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72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664163" y="3115559"/>
            <a:ext cx="537820" cy="537824"/>
            <a:chOff x="6667263" y="3979415"/>
            <a:chExt cx="537820" cy="537824"/>
          </a:xfrm>
        </p:grpSpPr>
        <p:sp>
          <p:nvSpPr>
            <p:cNvPr id="31" name="íśḷïdè"/>
            <p:cNvSpPr/>
            <p:nvPr/>
          </p:nvSpPr>
          <p:spPr>
            <a:xfrm>
              <a:off x="6667263" y="3979415"/>
              <a:ext cx="537820" cy="537824"/>
            </a:xfrm>
            <a:prstGeom prst="ellipse">
              <a:avLst/>
            </a:prstGeom>
            <a:solidFill>
              <a:srgbClr val="475D4A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32" name="ïšḷîḓê"/>
            <p:cNvSpPr/>
            <p:nvPr/>
          </p:nvSpPr>
          <p:spPr bwMode="auto">
            <a:xfrm>
              <a:off x="6799055" y="4129628"/>
              <a:ext cx="274236" cy="268889"/>
            </a:xfrm>
            <a:custGeom>
              <a:avLst/>
              <a:gdLst>
                <a:gd name="T0" fmla="*/ 1312 w 1990"/>
                <a:gd name="T1" fmla="*/ 1552 h 1954"/>
                <a:gd name="T2" fmla="*/ 291 w 1990"/>
                <a:gd name="T3" fmla="*/ 1746 h 1954"/>
                <a:gd name="T4" fmla="*/ 0 w 1990"/>
                <a:gd name="T5" fmla="*/ 540 h 1954"/>
                <a:gd name="T6" fmla="*/ 515 w 1990"/>
                <a:gd name="T7" fmla="*/ 249 h 1954"/>
                <a:gd name="T8" fmla="*/ 1205 w 1990"/>
                <a:gd name="T9" fmla="*/ 0 h 1954"/>
                <a:gd name="T10" fmla="*/ 1496 w 1990"/>
                <a:gd name="T11" fmla="*/ 489 h 1954"/>
                <a:gd name="T12" fmla="*/ 1413 w 1990"/>
                <a:gd name="T13" fmla="*/ 291 h 1954"/>
                <a:gd name="T14" fmla="*/ 802 w 1990"/>
                <a:gd name="T15" fmla="*/ 83 h 1954"/>
                <a:gd name="T16" fmla="*/ 1039 w 1990"/>
                <a:gd name="T17" fmla="*/ 249 h 1954"/>
                <a:gd name="T18" fmla="*/ 1243 w 1990"/>
                <a:gd name="T19" fmla="*/ 499 h 1954"/>
                <a:gd name="T20" fmla="*/ 291 w 1990"/>
                <a:gd name="T21" fmla="*/ 333 h 1954"/>
                <a:gd name="T22" fmla="*/ 83 w 1990"/>
                <a:gd name="T23" fmla="*/ 1455 h 1954"/>
                <a:gd name="T24" fmla="*/ 1039 w 1990"/>
                <a:gd name="T25" fmla="*/ 1663 h 1954"/>
                <a:gd name="T26" fmla="*/ 1641 w 1990"/>
                <a:gd name="T27" fmla="*/ 1453 h 1954"/>
                <a:gd name="T28" fmla="*/ 1138 w 1990"/>
                <a:gd name="T29" fmla="*/ 583 h 1954"/>
                <a:gd name="T30" fmla="*/ 1641 w 1990"/>
                <a:gd name="T31" fmla="*/ 1453 h 1954"/>
                <a:gd name="T32" fmla="*/ 1752 w 1990"/>
                <a:gd name="T33" fmla="*/ 809 h 1954"/>
                <a:gd name="T34" fmla="*/ 1026 w 1990"/>
                <a:gd name="T35" fmla="*/ 1228 h 1954"/>
                <a:gd name="T36" fmla="*/ 1767 w 1990"/>
                <a:gd name="T37" fmla="*/ 1422 h 1954"/>
                <a:gd name="T38" fmla="*/ 1717 w 1990"/>
                <a:gd name="T39" fmla="*/ 1835 h 1954"/>
                <a:gd name="T40" fmla="*/ 1767 w 1990"/>
                <a:gd name="T41" fmla="*/ 1422 h 1954"/>
                <a:gd name="T42" fmla="*/ 1739 w 1990"/>
                <a:gd name="T43" fmla="*/ 1874 h 1954"/>
                <a:gd name="T44" fmla="*/ 1956 w 1990"/>
                <a:gd name="T45" fmla="*/ 1749 h 1954"/>
                <a:gd name="T46" fmla="*/ 249 w 1990"/>
                <a:gd name="T47" fmla="*/ 551 h 1954"/>
                <a:gd name="T48" fmla="*/ 803 w 1990"/>
                <a:gd name="T49" fmla="*/ 613 h 1954"/>
                <a:gd name="T50" fmla="*/ 675 w 1990"/>
                <a:gd name="T51" fmla="*/ 828 h 1954"/>
                <a:gd name="T52" fmla="*/ 249 w 1990"/>
                <a:gd name="T53" fmla="*/ 890 h 1954"/>
                <a:gd name="T54" fmla="*/ 675 w 1990"/>
                <a:gd name="T55" fmla="*/ 828 h 1954"/>
                <a:gd name="T56" fmla="*/ 675 w 1990"/>
                <a:gd name="T57" fmla="*/ 1167 h 1954"/>
                <a:gd name="T58" fmla="*/ 249 w 1990"/>
                <a:gd name="T59" fmla="*/ 1105 h 1954"/>
                <a:gd name="T60" fmla="*/ 249 w 1990"/>
                <a:gd name="T61" fmla="*/ 1444 h 1954"/>
                <a:gd name="T62" fmla="*/ 803 w 1990"/>
                <a:gd name="T63" fmla="*/ 1382 h 1954"/>
                <a:gd name="T64" fmla="*/ 249 w 1990"/>
                <a:gd name="T65" fmla="*/ 1444 h 1954"/>
                <a:gd name="T66" fmla="*/ 1179 w 1990"/>
                <a:gd name="T67" fmla="*/ 961 h 1954"/>
                <a:gd name="T68" fmla="*/ 1300 w 1990"/>
                <a:gd name="T69" fmla="*/ 1219 h 1954"/>
                <a:gd name="T70" fmla="*/ 1604 w 1990"/>
                <a:gd name="T71" fmla="*/ 858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90" h="1954">
                  <a:moveTo>
                    <a:pt x="1231" y="1534"/>
                  </a:moveTo>
                  <a:cubicBezTo>
                    <a:pt x="1258" y="1542"/>
                    <a:pt x="1285" y="1548"/>
                    <a:pt x="1312" y="1552"/>
                  </a:cubicBezTo>
                  <a:cubicBezTo>
                    <a:pt x="1272" y="1665"/>
                    <a:pt x="1165" y="1746"/>
                    <a:pt x="1039" y="1746"/>
                  </a:cubicBezTo>
                  <a:lnTo>
                    <a:pt x="291" y="1746"/>
                  </a:lnTo>
                  <a:cubicBezTo>
                    <a:pt x="131" y="1746"/>
                    <a:pt x="0" y="1615"/>
                    <a:pt x="0" y="1455"/>
                  </a:cubicBezTo>
                  <a:lnTo>
                    <a:pt x="0" y="540"/>
                  </a:lnTo>
                  <a:cubicBezTo>
                    <a:pt x="0" y="380"/>
                    <a:pt x="131" y="249"/>
                    <a:pt x="291" y="249"/>
                  </a:cubicBezTo>
                  <a:lnTo>
                    <a:pt x="515" y="249"/>
                  </a:lnTo>
                  <a:cubicBezTo>
                    <a:pt x="535" y="109"/>
                    <a:pt x="656" y="0"/>
                    <a:pt x="802" y="0"/>
                  </a:cubicBezTo>
                  <a:lnTo>
                    <a:pt x="1205" y="0"/>
                  </a:lnTo>
                  <a:cubicBezTo>
                    <a:pt x="1366" y="0"/>
                    <a:pt x="1496" y="131"/>
                    <a:pt x="1496" y="291"/>
                  </a:cubicBezTo>
                  <a:lnTo>
                    <a:pt x="1496" y="489"/>
                  </a:lnTo>
                  <a:cubicBezTo>
                    <a:pt x="1469" y="484"/>
                    <a:pt x="1441" y="480"/>
                    <a:pt x="1413" y="479"/>
                  </a:cubicBezTo>
                  <a:lnTo>
                    <a:pt x="1413" y="291"/>
                  </a:lnTo>
                  <a:cubicBezTo>
                    <a:pt x="1413" y="176"/>
                    <a:pt x="1320" y="83"/>
                    <a:pt x="1205" y="83"/>
                  </a:cubicBezTo>
                  <a:lnTo>
                    <a:pt x="802" y="83"/>
                  </a:lnTo>
                  <a:cubicBezTo>
                    <a:pt x="701" y="83"/>
                    <a:pt x="617" y="155"/>
                    <a:pt x="598" y="249"/>
                  </a:cubicBezTo>
                  <a:lnTo>
                    <a:pt x="1039" y="249"/>
                  </a:lnTo>
                  <a:cubicBezTo>
                    <a:pt x="1180" y="249"/>
                    <a:pt x="1297" y="349"/>
                    <a:pt x="1324" y="482"/>
                  </a:cubicBezTo>
                  <a:cubicBezTo>
                    <a:pt x="1297" y="485"/>
                    <a:pt x="1270" y="491"/>
                    <a:pt x="1243" y="499"/>
                  </a:cubicBezTo>
                  <a:cubicBezTo>
                    <a:pt x="1224" y="404"/>
                    <a:pt x="1140" y="333"/>
                    <a:pt x="1039" y="333"/>
                  </a:cubicBezTo>
                  <a:lnTo>
                    <a:pt x="291" y="333"/>
                  </a:lnTo>
                  <a:cubicBezTo>
                    <a:pt x="177" y="333"/>
                    <a:pt x="83" y="426"/>
                    <a:pt x="83" y="540"/>
                  </a:cubicBezTo>
                  <a:lnTo>
                    <a:pt x="83" y="1455"/>
                  </a:lnTo>
                  <a:cubicBezTo>
                    <a:pt x="83" y="1569"/>
                    <a:pt x="177" y="1663"/>
                    <a:pt x="291" y="1663"/>
                  </a:cubicBezTo>
                  <a:lnTo>
                    <a:pt x="1039" y="1663"/>
                  </a:lnTo>
                  <a:cubicBezTo>
                    <a:pt x="1126" y="1663"/>
                    <a:pt x="1200" y="1609"/>
                    <a:pt x="1231" y="1534"/>
                  </a:cubicBezTo>
                  <a:close/>
                  <a:moveTo>
                    <a:pt x="1641" y="1453"/>
                  </a:moveTo>
                  <a:cubicBezTo>
                    <a:pt x="1401" y="1591"/>
                    <a:pt x="1093" y="1509"/>
                    <a:pt x="955" y="1269"/>
                  </a:cubicBezTo>
                  <a:cubicBezTo>
                    <a:pt x="816" y="1029"/>
                    <a:pt x="899" y="722"/>
                    <a:pt x="1138" y="583"/>
                  </a:cubicBezTo>
                  <a:cubicBezTo>
                    <a:pt x="1378" y="445"/>
                    <a:pt x="1686" y="527"/>
                    <a:pt x="1824" y="767"/>
                  </a:cubicBezTo>
                  <a:cubicBezTo>
                    <a:pt x="1963" y="1007"/>
                    <a:pt x="1880" y="1314"/>
                    <a:pt x="1641" y="1453"/>
                  </a:cubicBezTo>
                  <a:close/>
                  <a:moveTo>
                    <a:pt x="1599" y="1381"/>
                  </a:moveTo>
                  <a:cubicBezTo>
                    <a:pt x="1799" y="1266"/>
                    <a:pt x="1868" y="1009"/>
                    <a:pt x="1752" y="809"/>
                  </a:cubicBezTo>
                  <a:cubicBezTo>
                    <a:pt x="1637" y="608"/>
                    <a:pt x="1380" y="539"/>
                    <a:pt x="1180" y="655"/>
                  </a:cubicBezTo>
                  <a:cubicBezTo>
                    <a:pt x="980" y="771"/>
                    <a:pt x="911" y="1027"/>
                    <a:pt x="1026" y="1228"/>
                  </a:cubicBezTo>
                  <a:cubicBezTo>
                    <a:pt x="1142" y="1428"/>
                    <a:pt x="1399" y="1497"/>
                    <a:pt x="1599" y="1381"/>
                  </a:cubicBezTo>
                  <a:close/>
                  <a:moveTo>
                    <a:pt x="1767" y="1422"/>
                  </a:moveTo>
                  <a:lnTo>
                    <a:pt x="1551" y="1547"/>
                  </a:lnTo>
                  <a:lnTo>
                    <a:pt x="1717" y="1835"/>
                  </a:lnTo>
                  <a:lnTo>
                    <a:pt x="1933" y="1710"/>
                  </a:lnTo>
                  <a:lnTo>
                    <a:pt x="1767" y="1422"/>
                  </a:lnTo>
                  <a:close/>
                  <a:moveTo>
                    <a:pt x="1956" y="1749"/>
                  </a:moveTo>
                  <a:lnTo>
                    <a:pt x="1739" y="1874"/>
                  </a:lnTo>
                  <a:cubicBezTo>
                    <a:pt x="1774" y="1934"/>
                    <a:pt x="1850" y="1954"/>
                    <a:pt x="1910" y="1919"/>
                  </a:cubicBezTo>
                  <a:cubicBezTo>
                    <a:pt x="1969" y="1885"/>
                    <a:pt x="1990" y="1809"/>
                    <a:pt x="1956" y="1749"/>
                  </a:cubicBezTo>
                  <a:close/>
                  <a:moveTo>
                    <a:pt x="803" y="551"/>
                  </a:moveTo>
                  <a:lnTo>
                    <a:pt x="249" y="551"/>
                  </a:lnTo>
                  <a:lnTo>
                    <a:pt x="249" y="613"/>
                  </a:lnTo>
                  <a:lnTo>
                    <a:pt x="803" y="613"/>
                  </a:lnTo>
                  <a:lnTo>
                    <a:pt x="803" y="551"/>
                  </a:lnTo>
                  <a:close/>
                  <a:moveTo>
                    <a:pt x="675" y="828"/>
                  </a:moveTo>
                  <a:lnTo>
                    <a:pt x="249" y="828"/>
                  </a:lnTo>
                  <a:lnTo>
                    <a:pt x="249" y="890"/>
                  </a:lnTo>
                  <a:lnTo>
                    <a:pt x="675" y="890"/>
                  </a:lnTo>
                  <a:lnTo>
                    <a:pt x="675" y="828"/>
                  </a:lnTo>
                  <a:close/>
                  <a:moveTo>
                    <a:pt x="249" y="1167"/>
                  </a:moveTo>
                  <a:lnTo>
                    <a:pt x="675" y="1167"/>
                  </a:lnTo>
                  <a:lnTo>
                    <a:pt x="675" y="1105"/>
                  </a:lnTo>
                  <a:lnTo>
                    <a:pt x="249" y="1105"/>
                  </a:lnTo>
                  <a:lnTo>
                    <a:pt x="249" y="1167"/>
                  </a:lnTo>
                  <a:close/>
                  <a:moveTo>
                    <a:pt x="249" y="1444"/>
                  </a:moveTo>
                  <a:lnTo>
                    <a:pt x="803" y="1444"/>
                  </a:lnTo>
                  <a:lnTo>
                    <a:pt x="803" y="1382"/>
                  </a:lnTo>
                  <a:lnTo>
                    <a:pt x="249" y="1382"/>
                  </a:lnTo>
                  <a:lnTo>
                    <a:pt x="249" y="1444"/>
                  </a:lnTo>
                  <a:close/>
                  <a:moveTo>
                    <a:pt x="1308" y="1105"/>
                  </a:moveTo>
                  <a:lnTo>
                    <a:pt x="1179" y="961"/>
                  </a:lnTo>
                  <a:lnTo>
                    <a:pt x="1118" y="1017"/>
                  </a:lnTo>
                  <a:lnTo>
                    <a:pt x="1300" y="1219"/>
                  </a:lnTo>
                  <a:lnTo>
                    <a:pt x="1657" y="922"/>
                  </a:lnTo>
                  <a:lnTo>
                    <a:pt x="1604" y="858"/>
                  </a:lnTo>
                  <a:lnTo>
                    <a:pt x="1308" y="11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82832" tIns="91416" rIns="182832" bIns="91416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72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508426" y="1305733"/>
            <a:ext cx="4110831" cy="1747077"/>
            <a:chOff x="935400" y="1633222"/>
            <a:chExt cx="3489007" cy="1747077"/>
          </a:xfrm>
        </p:grpSpPr>
        <p:sp>
          <p:nvSpPr>
            <p:cNvPr id="34" name="Synergistically utilize technically sound portals with frictionless chains. Dramatically customize…"/>
            <p:cNvSpPr txBox="1"/>
            <p:nvPr/>
          </p:nvSpPr>
          <p:spPr>
            <a:xfrm>
              <a:off x="1109522" y="2226393"/>
              <a:ext cx="3165673" cy="115390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en-US" altLang="zh-CN" sz="1600" dirty="0">
                  <a:solidFill>
                    <a:srgbClr val="0E0E0E"/>
                  </a:solidFill>
                  <a:effectLst/>
                  <a:latin typeface=".SF NS" panose="02020503050405090304"/>
                </a:rPr>
                <a:t>•</a:t>
              </a:r>
              <a:r>
                <a:rPr lang="zh-CN" altLang="en-US" sz="1600" dirty="0">
                  <a:solidFill>
                    <a:srgbClr val="0E0E0E"/>
                  </a:solidFill>
                  <a:effectLst/>
                  <a:latin typeface=".SF NS" panose="02020503050405090304"/>
                </a:rPr>
                <a:t> 前端开发与网页设计</a:t>
              </a:r>
              <a:endParaRPr lang="en-US" altLang="zh-CN" sz="1600" dirty="0">
                <a:solidFill>
                  <a:srgbClr val="0E0E0E"/>
                </a:solidFill>
                <a:effectLst/>
                <a:latin typeface=".SF NS" panose="02020503050405090304"/>
              </a:endParaRPr>
            </a:p>
            <a:p>
              <a:r>
                <a:rPr lang="en-US" altLang="zh-CN" sz="1600" dirty="0">
                  <a:solidFill>
                    <a:srgbClr val="0E0E0E"/>
                  </a:solidFill>
                  <a:effectLst/>
                  <a:latin typeface=".SF NS" panose="02020503050405090304"/>
                </a:rPr>
                <a:t>• </a:t>
              </a:r>
              <a:r>
                <a:rPr lang="zh-CN" altLang="en-US" sz="1600" dirty="0">
                  <a:solidFill>
                    <a:srgbClr val="0E0E0E"/>
                  </a:solidFill>
                  <a:effectLst/>
                  <a:latin typeface=".SF NS" panose="02020503050405090304"/>
                </a:rPr>
                <a:t>接口设计</a:t>
              </a:r>
              <a:endParaRPr lang="en-US" altLang="zh-CN" sz="1600" dirty="0">
                <a:solidFill>
                  <a:srgbClr val="0E0E0E"/>
                </a:solidFill>
                <a:effectLst/>
                <a:latin typeface=".SF NS" panose="02020503050405090304"/>
              </a:endParaRPr>
            </a:p>
            <a:p>
              <a:r>
                <a:rPr lang="en-US" altLang="zh-CN" dirty="0">
                  <a:solidFill>
                    <a:srgbClr val="0E0E0E"/>
                  </a:solidFill>
                  <a:effectLst/>
                  <a:latin typeface=".SF NS" panose="02020503050405090304"/>
                </a:rPr>
                <a:t>•</a:t>
              </a:r>
              <a:r>
                <a:rPr lang="zh-CN" altLang="en-US" dirty="0">
                  <a:solidFill>
                    <a:srgbClr val="0E0E0E"/>
                  </a:solidFill>
                  <a:effectLst/>
                  <a:latin typeface=".SF NS" panose="02020503050405090304"/>
                </a:rPr>
                <a:t> </a:t>
              </a:r>
              <a:r>
                <a:rPr lang="zh-CN" altLang="en-US" sz="1600" dirty="0">
                  <a:solidFill>
                    <a:srgbClr val="0E0E0E"/>
                  </a:solidFill>
                  <a:latin typeface=".SF NS" panose="02020503050405090304"/>
                </a:rPr>
                <a:t>各板块联调和</a:t>
              </a:r>
              <a:r>
                <a:rPr lang="zh-CN" altLang="en-US" sz="1600" dirty="0">
                  <a:solidFill>
                    <a:srgbClr val="0E0E0E"/>
                  </a:solidFill>
                  <a:effectLst/>
                  <a:latin typeface=".SF NS" panose="02020503050405090304"/>
                </a:rPr>
                <a:t>文档整合</a:t>
              </a:r>
              <a:endParaRPr lang="zh-CN" altLang="en-US" sz="1600" dirty="0">
                <a:solidFill>
                  <a:srgbClr val="0E0E0E"/>
                </a:solidFill>
                <a:effectLst/>
                <a:latin typeface=".SF NS" panose="02020503050405090304"/>
              </a:endParaRPr>
            </a:p>
            <a:p>
              <a:endParaRPr lang="zh-CN" altLang="en-US" sz="1400" dirty="0">
                <a:latin typeface="+mn-ea"/>
                <a:sym typeface="思源黑体 Medium" panose="020B0600000000000000" pitchFamily="34" charset="-122"/>
              </a:endParaRPr>
            </a:p>
            <a:p>
              <a:pPr>
                <a:lnSpc>
                  <a:spcPct val="120000"/>
                </a:lnSpc>
              </a:pPr>
              <a:endParaRPr lang="zh-CN" altLang="en-US" sz="1000" dirty="0">
                <a:solidFill>
                  <a:schemeClr val="bg1">
                    <a:lumMod val="6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思源黑体 Medium" panose="020B0600000000000000" pitchFamily="34" charset="-122"/>
              </a:endParaRPr>
            </a:p>
          </p:txBody>
        </p:sp>
        <p:sp>
          <p:nvSpPr>
            <p:cNvPr id="35" name="iṩļïḓè"/>
            <p:cNvSpPr txBox="1"/>
            <p:nvPr/>
          </p:nvSpPr>
          <p:spPr bwMode="auto">
            <a:xfrm>
              <a:off x="935400" y="1633222"/>
              <a:ext cx="3489007" cy="505824"/>
            </a:xfrm>
            <a:prstGeom prst="roundRect">
              <a:avLst>
                <a:gd name="adj" fmla="val 50000"/>
              </a:avLst>
            </a:prstGeom>
            <a:noFill/>
            <a:ln w="9525">
              <a:noFill/>
              <a:miter lim="800000"/>
            </a:ln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800" b="1" dirty="0">
                  <a:latin typeface="华文中宋" panose="02010600040101010101" pitchFamily="2" charset="-122"/>
                  <a:ea typeface="华文中宋" panose="02010600040101010101" pitchFamily="2" charset="-122"/>
                  <a:sym typeface="思源黑体" panose="020B0500000000000000" pitchFamily="34" charset="-122"/>
                </a:rPr>
                <a:t>何锦诚 </a:t>
              </a:r>
              <a:r>
                <a:rPr lang="en-US" altLang="zh-CN" sz="2800" b="1" dirty="0">
                  <a:latin typeface="华文中宋" panose="02010600040101010101" pitchFamily="2" charset="-122"/>
                  <a:ea typeface="华文中宋" panose="02010600040101010101" pitchFamily="2" charset="-122"/>
                  <a:sym typeface="思源黑体" panose="020B0500000000000000" pitchFamily="34" charset="-122"/>
                </a:rPr>
                <a:t>Jincheng He</a:t>
              </a:r>
              <a:endPara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680572" y="4870038"/>
            <a:ext cx="537820" cy="537824"/>
            <a:chOff x="6667262" y="5789391"/>
            <a:chExt cx="537820" cy="537824"/>
          </a:xfrm>
        </p:grpSpPr>
        <p:sp>
          <p:nvSpPr>
            <p:cNvPr id="44" name="íśḷïdè"/>
            <p:cNvSpPr/>
            <p:nvPr/>
          </p:nvSpPr>
          <p:spPr>
            <a:xfrm>
              <a:off x="6667262" y="5789391"/>
              <a:ext cx="537820" cy="537824"/>
            </a:xfrm>
            <a:prstGeom prst="ellipse">
              <a:avLst/>
            </a:prstGeom>
            <a:solidFill>
              <a:srgbClr val="FECA07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6765451" y="5871952"/>
              <a:ext cx="372422" cy="372702"/>
            </a:xfrm>
            <a:custGeom>
              <a:avLst/>
              <a:gdLst>
                <a:gd name="connsiteX0" fmla="*/ 258763 w 336945"/>
                <a:gd name="connsiteY0" fmla="*/ 266700 h 337198"/>
                <a:gd name="connsiteX1" fmla="*/ 255588 w 336945"/>
                <a:gd name="connsiteY1" fmla="*/ 287338 h 337198"/>
                <a:gd name="connsiteX2" fmla="*/ 284164 w 336945"/>
                <a:gd name="connsiteY2" fmla="*/ 312738 h 337198"/>
                <a:gd name="connsiteX3" fmla="*/ 285751 w 336945"/>
                <a:gd name="connsiteY3" fmla="*/ 293688 h 337198"/>
                <a:gd name="connsiteX4" fmla="*/ 287338 w 336945"/>
                <a:gd name="connsiteY4" fmla="*/ 255587 h 337198"/>
                <a:gd name="connsiteX5" fmla="*/ 269875 w 336945"/>
                <a:gd name="connsiteY5" fmla="*/ 257175 h 337198"/>
                <a:gd name="connsiteX6" fmla="*/ 295275 w 336945"/>
                <a:gd name="connsiteY6" fmla="*/ 284162 h 337198"/>
                <a:gd name="connsiteX7" fmla="*/ 315913 w 336945"/>
                <a:gd name="connsiteY7" fmla="*/ 280987 h 337198"/>
                <a:gd name="connsiteX8" fmla="*/ 147768 w 336945"/>
                <a:gd name="connsiteY8" fmla="*/ 107950 h 337198"/>
                <a:gd name="connsiteX9" fmla="*/ 107950 w 336945"/>
                <a:gd name="connsiteY9" fmla="*/ 149095 h 337198"/>
                <a:gd name="connsiteX10" fmla="*/ 147768 w 336945"/>
                <a:gd name="connsiteY10" fmla="*/ 188913 h 337198"/>
                <a:gd name="connsiteX11" fmla="*/ 172986 w 336945"/>
                <a:gd name="connsiteY11" fmla="*/ 180949 h 337198"/>
                <a:gd name="connsiteX12" fmla="*/ 153077 w 336945"/>
                <a:gd name="connsiteY12" fmla="*/ 162368 h 337198"/>
                <a:gd name="connsiteX13" fmla="*/ 153077 w 336945"/>
                <a:gd name="connsiteY13" fmla="*/ 151749 h 337198"/>
                <a:gd name="connsiteX14" fmla="*/ 163695 w 336945"/>
                <a:gd name="connsiteY14" fmla="*/ 151749 h 337198"/>
                <a:gd name="connsiteX15" fmla="*/ 182277 w 336945"/>
                <a:gd name="connsiteY15" fmla="*/ 170331 h 337198"/>
                <a:gd name="connsiteX16" fmla="*/ 188913 w 336945"/>
                <a:gd name="connsiteY16" fmla="*/ 149095 h 337198"/>
                <a:gd name="connsiteX17" fmla="*/ 147768 w 336945"/>
                <a:gd name="connsiteY17" fmla="*/ 107950 h 337198"/>
                <a:gd name="connsiteX18" fmla="*/ 147771 w 336945"/>
                <a:gd name="connsiteY18" fmla="*/ 61912 h 337198"/>
                <a:gd name="connsiteX19" fmla="*/ 61913 w 336945"/>
                <a:gd name="connsiteY19" fmla="*/ 149091 h 337198"/>
                <a:gd name="connsiteX20" fmla="*/ 147771 w 336945"/>
                <a:gd name="connsiteY20" fmla="*/ 234950 h 337198"/>
                <a:gd name="connsiteX21" fmla="*/ 204570 w 336945"/>
                <a:gd name="connsiteY21" fmla="*/ 213815 h 337198"/>
                <a:gd name="connsiteX22" fmla="*/ 182115 w 336945"/>
                <a:gd name="connsiteY22" fmla="*/ 191360 h 337198"/>
                <a:gd name="connsiteX23" fmla="*/ 147771 w 336945"/>
                <a:gd name="connsiteY23" fmla="*/ 203248 h 337198"/>
                <a:gd name="connsiteX24" fmla="*/ 93615 w 336945"/>
                <a:gd name="connsiteY24" fmla="*/ 149091 h 337198"/>
                <a:gd name="connsiteX25" fmla="*/ 147771 w 336945"/>
                <a:gd name="connsiteY25" fmla="*/ 94934 h 337198"/>
                <a:gd name="connsiteX26" fmla="*/ 203249 w 336945"/>
                <a:gd name="connsiteY26" fmla="*/ 149091 h 337198"/>
                <a:gd name="connsiteX27" fmla="*/ 191361 w 336945"/>
                <a:gd name="connsiteY27" fmla="*/ 180793 h 337198"/>
                <a:gd name="connsiteX28" fmla="*/ 215137 w 336945"/>
                <a:gd name="connsiteY28" fmla="*/ 204569 h 337198"/>
                <a:gd name="connsiteX29" fmla="*/ 234951 w 336945"/>
                <a:gd name="connsiteY29" fmla="*/ 149091 h 337198"/>
                <a:gd name="connsiteX30" fmla="*/ 147771 w 336945"/>
                <a:gd name="connsiteY30" fmla="*/ 61912 h 337198"/>
                <a:gd name="connsiteX31" fmla="*/ 147771 w 336945"/>
                <a:gd name="connsiteY31" fmla="*/ 14287 h 337198"/>
                <a:gd name="connsiteX32" fmla="*/ 14288 w 336945"/>
                <a:gd name="connsiteY32" fmla="*/ 148294 h 337198"/>
                <a:gd name="connsiteX33" fmla="*/ 147771 w 336945"/>
                <a:gd name="connsiteY33" fmla="*/ 280987 h 337198"/>
                <a:gd name="connsiteX34" fmla="*/ 238963 w 336945"/>
                <a:gd name="connsiteY34" fmla="*/ 246828 h 337198"/>
                <a:gd name="connsiteX35" fmla="*/ 215174 w 336945"/>
                <a:gd name="connsiteY35" fmla="*/ 223180 h 337198"/>
                <a:gd name="connsiteX36" fmla="*/ 147771 w 336945"/>
                <a:gd name="connsiteY36" fmla="*/ 248142 h 337198"/>
                <a:gd name="connsiteX37" fmla="*/ 47328 w 336945"/>
                <a:gd name="connsiteY37" fmla="*/ 146980 h 337198"/>
                <a:gd name="connsiteX38" fmla="*/ 149093 w 336945"/>
                <a:gd name="connsiteY38" fmla="*/ 47132 h 337198"/>
                <a:gd name="connsiteX39" fmla="*/ 249536 w 336945"/>
                <a:gd name="connsiteY39" fmla="*/ 146980 h 337198"/>
                <a:gd name="connsiteX40" fmla="*/ 224425 w 336945"/>
                <a:gd name="connsiteY40" fmla="*/ 212670 h 337198"/>
                <a:gd name="connsiteX41" fmla="*/ 249536 w 336945"/>
                <a:gd name="connsiteY41" fmla="*/ 236318 h 337198"/>
                <a:gd name="connsiteX42" fmla="*/ 282576 w 336945"/>
                <a:gd name="connsiteY42" fmla="*/ 148294 h 337198"/>
                <a:gd name="connsiteX43" fmla="*/ 147771 w 336945"/>
                <a:gd name="connsiteY43" fmla="*/ 14287 h 337198"/>
                <a:gd name="connsiteX44" fmla="*/ 148794 w 336945"/>
                <a:gd name="connsiteY44" fmla="*/ 0 h 337198"/>
                <a:gd name="connsiteX45" fmla="*/ 296272 w 336945"/>
                <a:gd name="connsiteY45" fmla="*/ 147477 h 337198"/>
                <a:gd name="connsiteX46" fmla="*/ 259402 w 336945"/>
                <a:gd name="connsiteY46" fmla="*/ 244918 h 337198"/>
                <a:gd name="connsiteX47" fmla="*/ 289688 w 336945"/>
                <a:gd name="connsiteY47" fmla="*/ 240967 h 337198"/>
                <a:gd name="connsiteX48" fmla="*/ 294955 w 336945"/>
                <a:gd name="connsiteY48" fmla="*/ 243601 h 337198"/>
                <a:gd name="connsiteX49" fmla="*/ 334458 w 336945"/>
                <a:gd name="connsiteY49" fmla="*/ 283104 h 337198"/>
                <a:gd name="connsiteX50" fmla="*/ 330508 w 336945"/>
                <a:gd name="connsiteY50" fmla="*/ 294955 h 337198"/>
                <a:gd name="connsiteX51" fmla="*/ 298905 w 336945"/>
                <a:gd name="connsiteY51" fmla="*/ 297589 h 337198"/>
                <a:gd name="connsiteX52" fmla="*/ 294955 w 336945"/>
                <a:gd name="connsiteY52" fmla="*/ 329191 h 337198"/>
                <a:gd name="connsiteX53" fmla="*/ 283104 w 336945"/>
                <a:gd name="connsiteY53" fmla="*/ 334458 h 337198"/>
                <a:gd name="connsiteX54" fmla="*/ 243601 w 336945"/>
                <a:gd name="connsiteY54" fmla="*/ 294955 h 337198"/>
                <a:gd name="connsiteX55" fmla="*/ 240968 w 336945"/>
                <a:gd name="connsiteY55" fmla="*/ 289688 h 337198"/>
                <a:gd name="connsiteX56" fmla="*/ 244918 w 336945"/>
                <a:gd name="connsiteY56" fmla="*/ 259403 h 337198"/>
                <a:gd name="connsiteX57" fmla="*/ 147477 w 336945"/>
                <a:gd name="connsiteY57" fmla="*/ 296272 h 337198"/>
                <a:gd name="connsiteX58" fmla="*/ 0 w 336945"/>
                <a:gd name="connsiteY58" fmla="*/ 148794 h 337198"/>
                <a:gd name="connsiteX59" fmla="*/ 148794 w 336945"/>
                <a:gd name="connsiteY59" fmla="*/ 0 h 33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36945" h="337198">
                  <a:moveTo>
                    <a:pt x="258763" y="266700"/>
                  </a:moveTo>
                  <a:lnTo>
                    <a:pt x="255588" y="287338"/>
                  </a:lnTo>
                  <a:lnTo>
                    <a:pt x="284164" y="312738"/>
                  </a:lnTo>
                  <a:lnTo>
                    <a:pt x="285751" y="293688"/>
                  </a:lnTo>
                  <a:close/>
                  <a:moveTo>
                    <a:pt x="287338" y="255587"/>
                  </a:moveTo>
                  <a:lnTo>
                    <a:pt x="269875" y="257175"/>
                  </a:lnTo>
                  <a:lnTo>
                    <a:pt x="295275" y="284162"/>
                  </a:lnTo>
                  <a:lnTo>
                    <a:pt x="315913" y="280987"/>
                  </a:lnTo>
                  <a:close/>
                  <a:moveTo>
                    <a:pt x="147768" y="107950"/>
                  </a:moveTo>
                  <a:cubicBezTo>
                    <a:pt x="126532" y="107950"/>
                    <a:pt x="107950" y="126531"/>
                    <a:pt x="107950" y="149095"/>
                  </a:cubicBezTo>
                  <a:cubicBezTo>
                    <a:pt x="107950" y="170331"/>
                    <a:pt x="126532" y="188913"/>
                    <a:pt x="147768" y="188913"/>
                  </a:cubicBezTo>
                  <a:cubicBezTo>
                    <a:pt x="157059" y="188913"/>
                    <a:pt x="165022" y="186258"/>
                    <a:pt x="172986" y="180949"/>
                  </a:cubicBezTo>
                  <a:cubicBezTo>
                    <a:pt x="172986" y="180949"/>
                    <a:pt x="172986" y="180949"/>
                    <a:pt x="153077" y="162368"/>
                  </a:cubicBezTo>
                  <a:cubicBezTo>
                    <a:pt x="150422" y="159713"/>
                    <a:pt x="150422" y="154404"/>
                    <a:pt x="153077" y="151749"/>
                  </a:cubicBezTo>
                  <a:cubicBezTo>
                    <a:pt x="155731" y="149095"/>
                    <a:pt x="161040" y="149095"/>
                    <a:pt x="163695" y="151749"/>
                  </a:cubicBezTo>
                  <a:lnTo>
                    <a:pt x="182277" y="170331"/>
                  </a:lnTo>
                  <a:cubicBezTo>
                    <a:pt x="186258" y="163695"/>
                    <a:pt x="188913" y="157058"/>
                    <a:pt x="188913" y="149095"/>
                  </a:cubicBezTo>
                  <a:cubicBezTo>
                    <a:pt x="188913" y="126531"/>
                    <a:pt x="170331" y="107950"/>
                    <a:pt x="147768" y="107950"/>
                  </a:cubicBezTo>
                  <a:close/>
                  <a:moveTo>
                    <a:pt x="147771" y="61912"/>
                  </a:moveTo>
                  <a:cubicBezTo>
                    <a:pt x="100219" y="61912"/>
                    <a:pt x="61913" y="101539"/>
                    <a:pt x="61913" y="149091"/>
                  </a:cubicBezTo>
                  <a:cubicBezTo>
                    <a:pt x="61913" y="196644"/>
                    <a:pt x="100219" y="234950"/>
                    <a:pt x="147771" y="234950"/>
                  </a:cubicBezTo>
                  <a:cubicBezTo>
                    <a:pt x="170227" y="234950"/>
                    <a:pt x="190040" y="227024"/>
                    <a:pt x="204570" y="213815"/>
                  </a:cubicBezTo>
                  <a:cubicBezTo>
                    <a:pt x="204570" y="213815"/>
                    <a:pt x="204570" y="213815"/>
                    <a:pt x="182115" y="191360"/>
                  </a:cubicBezTo>
                  <a:cubicBezTo>
                    <a:pt x="172869" y="197965"/>
                    <a:pt x="160980" y="203248"/>
                    <a:pt x="147771" y="203248"/>
                  </a:cubicBezTo>
                  <a:cubicBezTo>
                    <a:pt x="118712" y="203248"/>
                    <a:pt x="93615" y="178151"/>
                    <a:pt x="93615" y="149091"/>
                  </a:cubicBezTo>
                  <a:cubicBezTo>
                    <a:pt x="93615" y="118710"/>
                    <a:pt x="118712" y="94934"/>
                    <a:pt x="147771" y="94934"/>
                  </a:cubicBezTo>
                  <a:cubicBezTo>
                    <a:pt x="178152" y="94934"/>
                    <a:pt x="203249" y="118710"/>
                    <a:pt x="203249" y="149091"/>
                  </a:cubicBezTo>
                  <a:cubicBezTo>
                    <a:pt x="203249" y="160979"/>
                    <a:pt x="199287" y="171547"/>
                    <a:pt x="191361" y="180793"/>
                  </a:cubicBezTo>
                  <a:lnTo>
                    <a:pt x="215137" y="204569"/>
                  </a:lnTo>
                  <a:cubicBezTo>
                    <a:pt x="228346" y="188718"/>
                    <a:pt x="234951" y="170226"/>
                    <a:pt x="234951" y="149091"/>
                  </a:cubicBezTo>
                  <a:cubicBezTo>
                    <a:pt x="234951" y="101539"/>
                    <a:pt x="195324" y="61912"/>
                    <a:pt x="147771" y="61912"/>
                  </a:cubicBezTo>
                  <a:close/>
                  <a:moveTo>
                    <a:pt x="147771" y="14287"/>
                  </a:moveTo>
                  <a:cubicBezTo>
                    <a:pt x="75082" y="14287"/>
                    <a:pt x="14288" y="73407"/>
                    <a:pt x="14288" y="148294"/>
                  </a:cubicBezTo>
                  <a:cubicBezTo>
                    <a:pt x="14288" y="221866"/>
                    <a:pt x="75082" y="280987"/>
                    <a:pt x="147771" y="280987"/>
                  </a:cubicBezTo>
                  <a:cubicBezTo>
                    <a:pt x="183455" y="280987"/>
                    <a:pt x="215174" y="267849"/>
                    <a:pt x="238963" y="246828"/>
                  </a:cubicBezTo>
                  <a:cubicBezTo>
                    <a:pt x="238963" y="246828"/>
                    <a:pt x="238963" y="246828"/>
                    <a:pt x="215174" y="223180"/>
                  </a:cubicBezTo>
                  <a:cubicBezTo>
                    <a:pt x="196671" y="237632"/>
                    <a:pt x="174203" y="248142"/>
                    <a:pt x="147771" y="248142"/>
                  </a:cubicBezTo>
                  <a:cubicBezTo>
                    <a:pt x="93585" y="248142"/>
                    <a:pt x="47328" y="202159"/>
                    <a:pt x="47328" y="146980"/>
                  </a:cubicBezTo>
                  <a:cubicBezTo>
                    <a:pt x="47328" y="91801"/>
                    <a:pt x="93585" y="47132"/>
                    <a:pt x="149093" y="47132"/>
                  </a:cubicBezTo>
                  <a:cubicBezTo>
                    <a:pt x="203279" y="47132"/>
                    <a:pt x="249536" y="91801"/>
                    <a:pt x="249536" y="146980"/>
                  </a:cubicBezTo>
                  <a:cubicBezTo>
                    <a:pt x="249536" y="171942"/>
                    <a:pt x="240284" y="194276"/>
                    <a:pt x="224425" y="212670"/>
                  </a:cubicBezTo>
                  <a:cubicBezTo>
                    <a:pt x="224425" y="212670"/>
                    <a:pt x="224425" y="212670"/>
                    <a:pt x="249536" y="236318"/>
                  </a:cubicBezTo>
                  <a:cubicBezTo>
                    <a:pt x="269360" y="212670"/>
                    <a:pt x="282576" y="181138"/>
                    <a:pt x="282576" y="148294"/>
                  </a:cubicBezTo>
                  <a:cubicBezTo>
                    <a:pt x="282576" y="73407"/>
                    <a:pt x="221782" y="14287"/>
                    <a:pt x="147771" y="14287"/>
                  </a:cubicBezTo>
                  <a:close/>
                  <a:moveTo>
                    <a:pt x="148794" y="0"/>
                  </a:moveTo>
                  <a:cubicBezTo>
                    <a:pt x="229117" y="0"/>
                    <a:pt x="296272" y="65838"/>
                    <a:pt x="296272" y="147477"/>
                  </a:cubicBezTo>
                  <a:cubicBezTo>
                    <a:pt x="296272" y="184347"/>
                    <a:pt x="281787" y="218583"/>
                    <a:pt x="259402" y="244918"/>
                  </a:cubicBezTo>
                  <a:cubicBezTo>
                    <a:pt x="259402" y="244918"/>
                    <a:pt x="259402" y="244918"/>
                    <a:pt x="289688" y="240967"/>
                  </a:cubicBezTo>
                  <a:cubicBezTo>
                    <a:pt x="292322" y="240967"/>
                    <a:pt x="293638" y="242284"/>
                    <a:pt x="294955" y="243601"/>
                  </a:cubicBezTo>
                  <a:cubicBezTo>
                    <a:pt x="294955" y="243601"/>
                    <a:pt x="294955" y="243601"/>
                    <a:pt x="334458" y="283104"/>
                  </a:cubicBezTo>
                  <a:cubicBezTo>
                    <a:pt x="339725" y="287055"/>
                    <a:pt x="335775" y="293639"/>
                    <a:pt x="330508" y="294955"/>
                  </a:cubicBezTo>
                  <a:cubicBezTo>
                    <a:pt x="330508" y="294955"/>
                    <a:pt x="330508" y="294955"/>
                    <a:pt x="298905" y="297589"/>
                  </a:cubicBezTo>
                  <a:cubicBezTo>
                    <a:pt x="298905" y="297589"/>
                    <a:pt x="298905" y="297589"/>
                    <a:pt x="294955" y="329191"/>
                  </a:cubicBezTo>
                  <a:cubicBezTo>
                    <a:pt x="293638" y="337092"/>
                    <a:pt x="287055" y="339725"/>
                    <a:pt x="283104" y="334458"/>
                  </a:cubicBezTo>
                  <a:cubicBezTo>
                    <a:pt x="283104" y="334458"/>
                    <a:pt x="283104" y="334458"/>
                    <a:pt x="243601" y="294955"/>
                  </a:cubicBezTo>
                  <a:cubicBezTo>
                    <a:pt x="242284" y="293639"/>
                    <a:pt x="240968" y="291005"/>
                    <a:pt x="240968" y="289688"/>
                  </a:cubicBezTo>
                  <a:cubicBezTo>
                    <a:pt x="240968" y="289688"/>
                    <a:pt x="240968" y="289688"/>
                    <a:pt x="244918" y="259403"/>
                  </a:cubicBezTo>
                  <a:cubicBezTo>
                    <a:pt x="218583" y="281788"/>
                    <a:pt x="184347" y="296272"/>
                    <a:pt x="147477" y="296272"/>
                  </a:cubicBezTo>
                  <a:cubicBezTo>
                    <a:pt x="67155" y="296272"/>
                    <a:pt x="0" y="229117"/>
                    <a:pt x="0" y="148794"/>
                  </a:cubicBezTo>
                  <a:cubicBezTo>
                    <a:pt x="0" y="67155"/>
                    <a:pt x="67155" y="0"/>
                    <a:pt x="148794" y="0"/>
                  </a:cubicBezTo>
                  <a:close/>
                </a:path>
              </a:pathLst>
            </a:custGeom>
            <a:solidFill>
              <a:schemeClr val="bg1"/>
            </a:solidFill>
            <a:ln w="25400" cap="flat">
              <a:solidFill>
                <a:schemeClr val="bg1">
                  <a:alpha val="0"/>
                </a:schemeClr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>
                <a:lnSpc>
                  <a:spcPct val="130000"/>
                </a:lnSpc>
              </a:pPr>
              <a:endParaRPr sz="1800" dirty="0">
                <a:solidFill>
                  <a:srgbClr val="CBBC9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508427" y="3060212"/>
            <a:ext cx="3935011" cy="1500855"/>
            <a:chOff x="935401" y="1633222"/>
            <a:chExt cx="3339782" cy="1500855"/>
          </a:xfrm>
        </p:grpSpPr>
        <p:sp>
          <p:nvSpPr>
            <p:cNvPr id="9" name="Synergistically utilize technically sound portals with frictionless chains. Dramatically customize…"/>
            <p:cNvSpPr txBox="1"/>
            <p:nvPr/>
          </p:nvSpPr>
          <p:spPr>
            <a:xfrm>
              <a:off x="1109522" y="2226393"/>
              <a:ext cx="2935845" cy="907684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en-US" altLang="zh-CN" sz="1600" dirty="0">
                  <a:solidFill>
                    <a:srgbClr val="0E0E0E"/>
                  </a:solidFill>
                  <a:effectLst/>
                  <a:latin typeface=".SF NS" panose="02020503050405090304"/>
                </a:rPr>
                <a:t>•</a:t>
              </a:r>
              <a:r>
                <a:rPr lang="zh-CN" altLang="en-US" sz="1600" dirty="0">
                  <a:solidFill>
                    <a:srgbClr val="0E0E0E"/>
                  </a:solidFill>
                  <a:latin typeface=".SF NS" panose="02020503050405090304"/>
                </a:rPr>
                <a:t> </a:t>
              </a:r>
              <a:r>
                <a:rPr lang="zh-CN" altLang="en-US" sz="1600" dirty="0">
                  <a:solidFill>
                    <a:srgbClr val="0E0E0E"/>
                  </a:solidFill>
                  <a:effectLst/>
                  <a:latin typeface=".SF NS" panose="02020503050405090304"/>
                </a:rPr>
                <a:t>数据库设计与建立</a:t>
              </a:r>
              <a:endParaRPr lang="en-US" altLang="zh-CN" sz="1600" dirty="0">
                <a:solidFill>
                  <a:srgbClr val="0E0E0E"/>
                </a:solidFill>
                <a:effectLst/>
                <a:latin typeface=".SF NS" panose="02020503050405090304"/>
              </a:endParaRPr>
            </a:p>
            <a:p>
              <a:r>
                <a:rPr lang="en-US" altLang="zh-CN" sz="1600" dirty="0">
                  <a:solidFill>
                    <a:srgbClr val="0E0E0E"/>
                  </a:solidFill>
                  <a:effectLst/>
                  <a:latin typeface=".SF NS" panose="02020503050405090304"/>
                </a:rPr>
                <a:t>•</a:t>
              </a:r>
              <a:r>
                <a:rPr lang="zh-CN" altLang="en-US" sz="1600" dirty="0">
                  <a:solidFill>
                    <a:srgbClr val="0E0E0E"/>
                  </a:solidFill>
                  <a:latin typeface=".SF NS" panose="02020503050405090304"/>
                </a:rPr>
                <a:t> 基于</a:t>
              </a:r>
              <a:r>
                <a:rPr lang="en-GB" altLang="zh-CN" sz="1600" dirty="0">
                  <a:solidFill>
                    <a:srgbClr val="0E0E0E"/>
                  </a:solidFill>
                  <a:effectLst/>
                  <a:latin typeface=".SF NS" panose="02020503050405090304"/>
                </a:rPr>
                <a:t>Django</a:t>
              </a:r>
              <a:r>
                <a:rPr lang="zh-CN" altLang="en-US" sz="1600" dirty="0">
                  <a:solidFill>
                    <a:srgbClr val="0E0E0E"/>
                  </a:solidFill>
                  <a:effectLst/>
                  <a:latin typeface=".SF NS" panose="02020503050405090304"/>
                </a:rPr>
                <a:t>的后端开发与接口实现</a:t>
              </a:r>
              <a:endParaRPr lang="en-US" altLang="zh-CN" sz="1600" dirty="0">
                <a:solidFill>
                  <a:srgbClr val="0E0E0E"/>
                </a:solidFill>
                <a:effectLst/>
                <a:latin typeface=".SF NS" panose="02020503050405090304"/>
              </a:endParaRPr>
            </a:p>
            <a:p>
              <a:r>
                <a:rPr lang="en-US" altLang="zh-CN" sz="1600" dirty="0">
                  <a:solidFill>
                    <a:srgbClr val="0E0E0E"/>
                  </a:solidFill>
                  <a:effectLst/>
                  <a:latin typeface=".SF NS" panose="02020503050405090304"/>
                </a:rPr>
                <a:t>• </a:t>
              </a:r>
              <a:r>
                <a:rPr lang="zh-CN" altLang="en-US" sz="1600" dirty="0">
                  <a:solidFill>
                    <a:srgbClr val="0E0E0E"/>
                  </a:solidFill>
                  <a:latin typeface=".SF NS" panose="02020503050405090304"/>
                </a:rPr>
                <a:t>数据模型的设计与开发</a:t>
              </a:r>
              <a:endParaRPr lang="en-US" altLang="zh-CN" sz="1600" dirty="0">
                <a:solidFill>
                  <a:srgbClr val="0E0E0E"/>
                </a:solidFill>
                <a:effectLst/>
                <a:latin typeface=".SF NS" panose="02020503050405090304"/>
              </a:endParaRPr>
            </a:p>
            <a:p>
              <a:pPr>
                <a:lnSpc>
                  <a:spcPct val="120000"/>
                </a:lnSpc>
              </a:pPr>
              <a:endParaRPr lang="zh-CN" altLang="en-US" sz="1000" dirty="0">
                <a:solidFill>
                  <a:schemeClr val="bg1">
                    <a:lumMod val="6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思源黑体 Medium" panose="020B0600000000000000" pitchFamily="34" charset="-122"/>
              </a:endParaRPr>
            </a:p>
          </p:txBody>
        </p:sp>
        <p:sp>
          <p:nvSpPr>
            <p:cNvPr id="11" name="iṩļïḓè"/>
            <p:cNvSpPr txBox="1"/>
            <p:nvPr/>
          </p:nvSpPr>
          <p:spPr bwMode="auto">
            <a:xfrm>
              <a:off x="935401" y="1633222"/>
              <a:ext cx="3339782" cy="505824"/>
            </a:xfrm>
            <a:prstGeom prst="roundRect">
              <a:avLst>
                <a:gd name="adj" fmla="val 50000"/>
              </a:avLst>
            </a:prstGeom>
            <a:noFill/>
            <a:ln w="9525">
              <a:noFill/>
              <a:miter lim="800000"/>
            </a:ln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800" b="1" dirty="0">
                  <a:latin typeface="华文中宋" panose="02010600040101010101" pitchFamily="2" charset="-122"/>
                  <a:ea typeface="华文中宋" panose="02010600040101010101" pitchFamily="2" charset="-122"/>
                  <a:sym typeface="思源黑体" panose="020B0500000000000000" pitchFamily="34" charset="-122"/>
                </a:rPr>
                <a:t>郑宇榕</a:t>
              </a:r>
              <a:r>
                <a:rPr lang="en-US" altLang="zh-CN" sz="2800" b="1" dirty="0">
                  <a:latin typeface="华文中宋" panose="02010600040101010101" pitchFamily="2" charset="-122"/>
                  <a:ea typeface="华文中宋" panose="02010600040101010101" pitchFamily="2" charset="-122"/>
                  <a:sym typeface="思源黑体" panose="020B0500000000000000" pitchFamily="34" charset="-122"/>
                </a:rPr>
                <a:t> Yurong Zhen</a:t>
              </a:r>
              <a:endPara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519175" y="4814691"/>
            <a:ext cx="4110849" cy="1164931"/>
            <a:chOff x="935401" y="1633222"/>
            <a:chExt cx="3489022" cy="1164931"/>
          </a:xfrm>
        </p:grpSpPr>
        <p:sp>
          <p:nvSpPr>
            <p:cNvPr id="13" name="Synergistically utilize technically sound portals with frictionless chains. Dramatically customize…"/>
            <p:cNvSpPr txBox="1"/>
            <p:nvPr/>
          </p:nvSpPr>
          <p:spPr>
            <a:xfrm>
              <a:off x="1109522" y="2226393"/>
              <a:ext cx="3314901" cy="571760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dirty="0">
                  <a:solidFill>
                    <a:srgbClr val="0E0E0E"/>
                  </a:solidFill>
                  <a:effectLst/>
                  <a:latin typeface=".SF NS" panose="02020503050405090304"/>
                </a:rPr>
                <a:t>•</a:t>
              </a:r>
              <a:r>
                <a:rPr lang="zh-CN" altLang="en-US" sz="1600" dirty="0">
                  <a:solidFill>
                    <a:srgbClr val="0E0E0E"/>
                  </a:solidFill>
                  <a:effectLst/>
                  <a:latin typeface=".SF NS" panose="02020503050405090304"/>
                </a:rPr>
                <a:t> 需求分析与产品调研</a:t>
              </a:r>
              <a:endParaRPr lang="en-US" altLang="zh-CN" sz="1600" dirty="0">
                <a:solidFill>
                  <a:srgbClr val="0E0E0E"/>
                </a:solidFill>
                <a:effectLst/>
                <a:latin typeface=".SF NS" panose="02020503050405090304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600" dirty="0">
                  <a:solidFill>
                    <a:srgbClr val="0E0E0E"/>
                  </a:solidFill>
                  <a:effectLst/>
                  <a:latin typeface=".SF NS" panose="02020503050405090304"/>
                </a:rPr>
                <a:t>•</a:t>
              </a:r>
              <a:r>
                <a:rPr lang="zh-CN" altLang="en-US" sz="1600" dirty="0">
                  <a:solidFill>
                    <a:srgbClr val="0E0E0E"/>
                  </a:solidFill>
                  <a:effectLst/>
                  <a:latin typeface=".SF NS" panose="02020503050405090304"/>
                </a:rPr>
                <a:t> 数据库的维护、更新和管理</a:t>
              </a:r>
              <a:endParaRPr lang="zh-CN" altLang="en-US" sz="1600" dirty="0">
                <a:solidFill>
                  <a:srgbClr val="0E0E0E"/>
                </a:solidFill>
                <a:effectLst/>
                <a:latin typeface=".SF NS" panose="02020503050405090304"/>
              </a:endParaRPr>
            </a:p>
          </p:txBody>
        </p:sp>
        <p:sp>
          <p:nvSpPr>
            <p:cNvPr id="15" name="iṩļïḓè"/>
            <p:cNvSpPr txBox="1"/>
            <p:nvPr/>
          </p:nvSpPr>
          <p:spPr bwMode="auto">
            <a:xfrm>
              <a:off x="935401" y="1633222"/>
              <a:ext cx="3489008" cy="505824"/>
            </a:xfrm>
            <a:prstGeom prst="roundRect">
              <a:avLst>
                <a:gd name="adj" fmla="val 50000"/>
              </a:avLst>
            </a:prstGeom>
            <a:noFill/>
            <a:ln w="9525">
              <a:noFill/>
              <a:miter lim="800000"/>
            </a:ln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800" b="1" dirty="0">
                  <a:latin typeface="华文中宋" panose="02010600040101010101" pitchFamily="2" charset="-122"/>
                  <a:ea typeface="华文中宋" panose="02010600040101010101" pitchFamily="2" charset="-122"/>
                  <a:sym typeface="思源黑体" panose="020B0500000000000000" pitchFamily="34" charset="-122"/>
                </a:rPr>
                <a:t>刘睿哲 </a:t>
              </a:r>
              <a:r>
                <a:rPr lang="en-US" altLang="zh-CN" sz="2800" b="1" dirty="0">
                  <a:latin typeface="华文中宋" panose="02010600040101010101" pitchFamily="2" charset="-122"/>
                  <a:ea typeface="华文中宋" panose="02010600040101010101" pitchFamily="2" charset="-122"/>
                  <a:sym typeface="思源黑体" panose="020B0500000000000000" pitchFamily="34" charset="-122"/>
                </a:rPr>
                <a:t>Ruizhe Liu</a:t>
              </a:r>
              <a:endPara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120112" y="193980"/>
            <a:ext cx="7630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系统框架与分工</a:t>
            </a:r>
            <a:endParaRPr lang="en-US" altLang="zh-CN" sz="2000" b="1" dirty="0">
              <a:solidFill>
                <a:srgbClr val="475D4A"/>
              </a:solidFill>
              <a:latin typeface="Arial" panose="020B0604020202090204" pitchFamily="34" charset="0"/>
              <a:ea typeface="阿里妈妈数黑体" pitchFamily="2" charset="-122"/>
              <a:cs typeface="Arial" panose="020B060402020209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6812" y="127999"/>
            <a:ext cx="1254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02</a:t>
            </a:r>
            <a:endParaRPr lang="zh-CN" altLang="en-US" sz="6000" dirty="0">
              <a:solidFill>
                <a:srgbClr val="475D4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9" r="-24"/>
          <a:stretch>
            <a:fillRect/>
          </a:stretch>
        </p:blipFill>
        <p:spPr>
          <a:xfrm>
            <a:off x="524044" y="1456331"/>
            <a:ext cx="5887619" cy="4394103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>
                <a:alpha val="0"/>
              </a:srgbClr>
            </a:outerShdw>
            <a:reflection stA="49102" endPos="21909" dir="5400000" sy="-100000" algn="bl" rotWithShape="0"/>
            <a:softEdge rad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COMMONDATA" val="eyJoZGlkIjoiZWMyM2FlMjAyZGVmMTc1NjRlYTM1N2E0M2ZkZGNmZDM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1478</Words>
  <Application>WPS Presentation</Application>
  <PresentationFormat>宽屏</PresentationFormat>
  <Paragraphs>238</Paragraphs>
  <Slides>26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34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62" baseType="lpstr">
      <vt:lpstr>Arial</vt:lpstr>
      <vt:lpstr>宋体</vt:lpstr>
      <vt:lpstr>Wingdings</vt:lpstr>
      <vt:lpstr>思源黑体 CN Regular</vt:lpstr>
      <vt:lpstr>汉仪中黑KW</vt:lpstr>
      <vt:lpstr>阿里巴巴普惠体 2.0 95 ExtraBold</vt:lpstr>
      <vt:lpstr>华文中宋</vt:lpstr>
      <vt:lpstr>汉仪书宋二KW</vt:lpstr>
      <vt:lpstr>阿里妈妈数黑体</vt:lpstr>
      <vt:lpstr>思源黑体</vt:lpstr>
      <vt:lpstr>.SF NS</vt:lpstr>
      <vt:lpstr>思源黑体 Medium</vt:lpstr>
      <vt:lpstr>思源黑体 Light</vt:lpstr>
      <vt:lpstr>等线</vt:lpstr>
      <vt:lpstr>汉仪中等线KW</vt:lpstr>
      <vt:lpstr>微软雅黑</vt:lpstr>
      <vt:lpstr>汉仪旗黑</vt:lpstr>
      <vt:lpstr>宋体</vt:lpstr>
      <vt:lpstr>Arial Unicode MS</vt:lpstr>
      <vt:lpstr>等线 Light</vt:lpstr>
      <vt:lpstr>-apple-system</vt:lpstr>
      <vt:lpstr>苹方-简</vt:lpstr>
      <vt:lpstr>Calibri</vt:lpstr>
      <vt:lpstr>Helvetica Neue</vt:lpstr>
      <vt:lpstr>Thonburi</vt:lpstr>
      <vt:lpstr>-apple-system</vt:lpstr>
      <vt:lpstr>.SF NS</vt:lpstr>
      <vt:lpstr>Wingdings</vt:lpstr>
      <vt:lpstr>华文中宋</vt:lpstr>
      <vt:lpstr>思源黑体</vt:lpstr>
      <vt:lpstr>思源黑体 Light</vt:lpstr>
      <vt:lpstr>思源黑体 Medium</vt:lpstr>
      <vt:lpstr>阿里妈妈数黑体</vt:lpstr>
      <vt:lpstr>阿里巴巴普惠体 2.0 95 ExtraBold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萌 张</dc:creator>
  <cp:lastModifiedBy>何锦诚</cp:lastModifiedBy>
  <cp:revision>11</cp:revision>
  <dcterms:created xsi:type="dcterms:W3CDTF">2025-05-04T10:41:06Z</dcterms:created>
  <dcterms:modified xsi:type="dcterms:W3CDTF">2025-05-04T10:41:06Z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1186F98B5FF763A4C5A3E266D7C5BBB8_43</vt:lpwstr>
  </property>
  <property fmtid="{D5CDD505-2E9C-101B-9397-08002B2CF9AE}" pid="3" name="KSOProductBuildVer">
    <vt:lpwstr>1033-7.2.2.8955</vt:lpwstr>
  </property>
</Properties>
</file>